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5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6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3" r:id="rId1"/>
    <p:sldMasterId id="2147483795" r:id="rId2"/>
    <p:sldMasterId id="2147483796" r:id="rId3"/>
    <p:sldMasterId id="2147483797" r:id="rId4"/>
    <p:sldMasterId id="2147483798" r:id="rId5"/>
    <p:sldMasterId id="2147483799" r:id="rId6"/>
    <p:sldMasterId id="2147483800" r:id="rId7"/>
  </p:sldMasterIdLst>
  <p:notesMasterIdLst>
    <p:notesMasterId r:id="rId183"/>
  </p:notesMasterIdLst>
  <p:sldIdLst>
    <p:sldId id="362" r:id="rId8"/>
    <p:sldId id="363" r:id="rId9"/>
    <p:sldId id="364" r:id="rId10"/>
    <p:sldId id="365" r:id="rId11"/>
    <p:sldId id="366" r:id="rId12"/>
    <p:sldId id="367" r:id="rId13"/>
    <p:sldId id="368" r:id="rId14"/>
    <p:sldId id="369" r:id="rId15"/>
    <p:sldId id="370" r:id="rId16"/>
    <p:sldId id="371" r:id="rId17"/>
    <p:sldId id="372" r:id="rId18"/>
    <p:sldId id="373" r:id="rId19"/>
    <p:sldId id="374" r:id="rId20"/>
    <p:sldId id="375" r:id="rId21"/>
    <p:sldId id="376" r:id="rId22"/>
    <p:sldId id="377" r:id="rId23"/>
    <p:sldId id="378" r:id="rId24"/>
    <p:sldId id="379" r:id="rId25"/>
    <p:sldId id="380" r:id="rId26"/>
    <p:sldId id="381" r:id="rId27"/>
    <p:sldId id="382" r:id="rId28"/>
    <p:sldId id="383" r:id="rId29"/>
    <p:sldId id="384" r:id="rId30"/>
    <p:sldId id="385" r:id="rId31"/>
    <p:sldId id="386" r:id="rId32"/>
    <p:sldId id="387" r:id="rId33"/>
    <p:sldId id="388" r:id="rId34"/>
    <p:sldId id="389" r:id="rId35"/>
    <p:sldId id="390" r:id="rId36"/>
    <p:sldId id="391" r:id="rId37"/>
    <p:sldId id="392" r:id="rId38"/>
    <p:sldId id="393" r:id="rId39"/>
    <p:sldId id="394" r:id="rId40"/>
    <p:sldId id="395" r:id="rId41"/>
    <p:sldId id="396" r:id="rId42"/>
    <p:sldId id="397" r:id="rId43"/>
    <p:sldId id="398" r:id="rId44"/>
    <p:sldId id="399" r:id="rId45"/>
    <p:sldId id="400" r:id="rId46"/>
    <p:sldId id="401" r:id="rId47"/>
    <p:sldId id="402" r:id="rId48"/>
    <p:sldId id="403" r:id="rId49"/>
    <p:sldId id="404" r:id="rId50"/>
    <p:sldId id="405" r:id="rId51"/>
    <p:sldId id="406" r:id="rId52"/>
    <p:sldId id="407" r:id="rId53"/>
    <p:sldId id="408" r:id="rId54"/>
    <p:sldId id="409" r:id="rId55"/>
    <p:sldId id="410" r:id="rId56"/>
    <p:sldId id="411" r:id="rId57"/>
    <p:sldId id="412" r:id="rId58"/>
    <p:sldId id="413" r:id="rId59"/>
    <p:sldId id="414" r:id="rId60"/>
    <p:sldId id="415" r:id="rId61"/>
    <p:sldId id="416" r:id="rId62"/>
    <p:sldId id="417" r:id="rId63"/>
    <p:sldId id="418" r:id="rId64"/>
    <p:sldId id="419" r:id="rId65"/>
    <p:sldId id="420" r:id="rId66"/>
    <p:sldId id="421" r:id="rId67"/>
    <p:sldId id="422" r:id="rId68"/>
    <p:sldId id="423" r:id="rId69"/>
    <p:sldId id="424" r:id="rId70"/>
    <p:sldId id="425" r:id="rId71"/>
    <p:sldId id="426" r:id="rId72"/>
    <p:sldId id="427" r:id="rId73"/>
    <p:sldId id="428" r:id="rId74"/>
    <p:sldId id="429" r:id="rId75"/>
    <p:sldId id="430" r:id="rId76"/>
    <p:sldId id="431" r:id="rId77"/>
    <p:sldId id="432" r:id="rId78"/>
    <p:sldId id="433" r:id="rId79"/>
    <p:sldId id="434" r:id="rId80"/>
    <p:sldId id="435" r:id="rId81"/>
    <p:sldId id="436" r:id="rId82"/>
    <p:sldId id="437" r:id="rId83"/>
    <p:sldId id="438" r:id="rId84"/>
    <p:sldId id="439" r:id="rId85"/>
    <p:sldId id="440" r:id="rId86"/>
    <p:sldId id="441" r:id="rId87"/>
    <p:sldId id="442" r:id="rId88"/>
    <p:sldId id="443" r:id="rId89"/>
    <p:sldId id="444" r:id="rId90"/>
    <p:sldId id="445" r:id="rId91"/>
    <p:sldId id="446" r:id="rId92"/>
    <p:sldId id="447" r:id="rId93"/>
    <p:sldId id="448" r:id="rId94"/>
    <p:sldId id="449" r:id="rId95"/>
    <p:sldId id="450" r:id="rId96"/>
    <p:sldId id="451" r:id="rId97"/>
    <p:sldId id="452" r:id="rId98"/>
    <p:sldId id="453" r:id="rId99"/>
    <p:sldId id="454" r:id="rId100"/>
    <p:sldId id="455" r:id="rId101"/>
    <p:sldId id="456" r:id="rId102"/>
    <p:sldId id="457" r:id="rId103"/>
    <p:sldId id="458" r:id="rId104"/>
    <p:sldId id="459" r:id="rId105"/>
    <p:sldId id="460" r:id="rId106"/>
    <p:sldId id="461" r:id="rId107"/>
    <p:sldId id="462" r:id="rId108"/>
    <p:sldId id="463" r:id="rId109"/>
    <p:sldId id="464" r:id="rId110"/>
    <p:sldId id="465" r:id="rId111"/>
    <p:sldId id="466" r:id="rId112"/>
    <p:sldId id="467" r:id="rId113"/>
    <p:sldId id="468" r:id="rId114"/>
    <p:sldId id="469" r:id="rId115"/>
    <p:sldId id="470" r:id="rId116"/>
    <p:sldId id="471" r:id="rId117"/>
    <p:sldId id="472" r:id="rId118"/>
    <p:sldId id="473" r:id="rId119"/>
    <p:sldId id="474" r:id="rId120"/>
    <p:sldId id="475" r:id="rId121"/>
    <p:sldId id="476" r:id="rId122"/>
    <p:sldId id="477" r:id="rId123"/>
    <p:sldId id="478" r:id="rId124"/>
    <p:sldId id="479" r:id="rId125"/>
    <p:sldId id="480" r:id="rId126"/>
    <p:sldId id="481" r:id="rId127"/>
    <p:sldId id="482" r:id="rId128"/>
    <p:sldId id="483" r:id="rId129"/>
    <p:sldId id="484" r:id="rId130"/>
    <p:sldId id="485" r:id="rId131"/>
    <p:sldId id="486" r:id="rId132"/>
    <p:sldId id="487" r:id="rId133"/>
    <p:sldId id="488" r:id="rId134"/>
    <p:sldId id="489" r:id="rId135"/>
    <p:sldId id="490" r:id="rId136"/>
    <p:sldId id="491" r:id="rId137"/>
    <p:sldId id="492" r:id="rId138"/>
    <p:sldId id="493" r:id="rId139"/>
    <p:sldId id="494" r:id="rId140"/>
    <p:sldId id="495" r:id="rId141"/>
    <p:sldId id="496" r:id="rId142"/>
    <p:sldId id="497" r:id="rId143"/>
    <p:sldId id="498" r:id="rId144"/>
    <p:sldId id="499" r:id="rId145"/>
    <p:sldId id="500" r:id="rId146"/>
    <p:sldId id="501" r:id="rId147"/>
    <p:sldId id="502" r:id="rId148"/>
    <p:sldId id="503" r:id="rId149"/>
    <p:sldId id="504" r:id="rId150"/>
    <p:sldId id="505" r:id="rId151"/>
    <p:sldId id="506" r:id="rId152"/>
    <p:sldId id="507" r:id="rId153"/>
    <p:sldId id="508" r:id="rId154"/>
    <p:sldId id="509" r:id="rId155"/>
    <p:sldId id="510" r:id="rId156"/>
    <p:sldId id="511" r:id="rId157"/>
    <p:sldId id="512" r:id="rId158"/>
    <p:sldId id="513" r:id="rId159"/>
    <p:sldId id="514" r:id="rId160"/>
    <p:sldId id="515" r:id="rId161"/>
    <p:sldId id="516" r:id="rId162"/>
    <p:sldId id="517" r:id="rId163"/>
    <p:sldId id="518" r:id="rId164"/>
    <p:sldId id="519" r:id="rId165"/>
    <p:sldId id="520" r:id="rId166"/>
    <p:sldId id="521" r:id="rId167"/>
    <p:sldId id="522" r:id="rId168"/>
    <p:sldId id="523" r:id="rId169"/>
    <p:sldId id="524" r:id="rId170"/>
    <p:sldId id="525" r:id="rId171"/>
    <p:sldId id="526" r:id="rId172"/>
    <p:sldId id="527" r:id="rId173"/>
    <p:sldId id="528" r:id="rId174"/>
    <p:sldId id="529" r:id="rId175"/>
    <p:sldId id="530" r:id="rId176"/>
    <p:sldId id="531" r:id="rId177"/>
    <p:sldId id="532" r:id="rId178"/>
    <p:sldId id="533" r:id="rId179"/>
    <p:sldId id="534" r:id="rId180"/>
    <p:sldId id="535" r:id="rId181"/>
    <p:sldId id="536" r:id="rId182"/>
  </p:sldIdLst>
  <p:sldSz cx="9144000" cy="5143500" type="screen16x9"/>
  <p:notesSz cx="6858000" cy="9144000"/>
  <p:embeddedFontLst>
    <p:embeddedFont>
      <p:font typeface="Trebuchet MS" panose="020B0603020202020204" pitchFamily="34" charset="0"/>
      <p:regular r:id="rId184"/>
      <p:bold r:id="rId185"/>
      <p:italic r:id="rId186"/>
      <p:boldItalic r:id="rId187"/>
    </p:embeddedFont>
    <p:embeddedFont>
      <p:font typeface="Proxima Nova" panose="020B0604020202020204" charset="0"/>
      <p:regular r:id="rId188"/>
      <p:bold r:id="rId189"/>
      <p:italic r:id="rId190"/>
      <p:boldItalic r:id="rId191"/>
    </p:embeddedFont>
    <p:embeddedFont>
      <p:font typeface="Calibri" panose="020F0502020204030204" pitchFamily="34" charset="0"/>
      <p:regular r:id="rId192"/>
      <p:bold r:id="rId193"/>
      <p:italic r:id="rId194"/>
      <p:boldItalic r:id="rId195"/>
    </p:embeddedFont>
    <p:embeddedFont>
      <p:font typeface="Average" panose="020B0604020202020204" charset="0"/>
      <p:regular r:id="rId196"/>
    </p:embeddedFont>
    <p:embeddedFont>
      <p:font typeface="Amatic SC" panose="020B0604020202020204" charset="-79"/>
      <p:regular r:id="rId197"/>
      <p:bold r:id="rId198"/>
    </p:embeddedFont>
    <p:embeddedFont>
      <p:font typeface="Source Code Pro" panose="020B0604020202020204" charset="0"/>
      <p:regular r:id="rId199"/>
      <p:bold r:id="rId200"/>
    </p:embeddedFont>
    <p:embeddedFont>
      <p:font typeface="Raleway" panose="020B0604020202020204" charset="0"/>
      <p:regular r:id="rId201"/>
      <p:bold r:id="rId202"/>
      <p:italic r:id="rId203"/>
      <p:boldItalic r:id="rId204"/>
    </p:embeddedFont>
    <p:embeddedFont>
      <p:font typeface="Alfa Slab One"/>
      <p:regular r:id="rId205"/>
    </p:embeddedFont>
    <p:embeddedFont>
      <p:font typeface="Roboto" panose="020B0604020202020204" charset="0"/>
      <p:regular r:id="rId206"/>
      <p:bold r:id="rId207"/>
      <p:italic r:id="rId208"/>
      <p:boldItalic r:id="rId209"/>
    </p:embeddedFont>
    <p:embeddedFont>
      <p:font typeface="Oswald"/>
      <p:regular r:id="rId210"/>
      <p:bold r:id="rId2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46CAA5C-96A5-4F47-9073-41C3652DD7A2}">
  <a:tblStyle styleId="{846CAA5C-96A5-4F47-9073-41C3652DD7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D3BF670-2BBB-429F-B74C-7C92B341FD7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144AA98-92F6-4EAE-9F17-427964E7B890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E5E710C-6873-403E-A346-14004F2589B0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78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0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63" Type="http://schemas.openxmlformats.org/officeDocument/2006/relationships/slide" Target="slides/slide56.xml"/><Relationship Id="rId84" Type="http://schemas.openxmlformats.org/officeDocument/2006/relationships/slide" Target="slides/slide77.xml"/><Relationship Id="rId138" Type="http://schemas.openxmlformats.org/officeDocument/2006/relationships/slide" Target="slides/slide131.xml"/><Relationship Id="rId159" Type="http://schemas.openxmlformats.org/officeDocument/2006/relationships/slide" Target="slides/slide152.xml"/><Relationship Id="rId170" Type="http://schemas.openxmlformats.org/officeDocument/2006/relationships/slide" Target="slides/slide163.xml"/><Relationship Id="rId191" Type="http://schemas.openxmlformats.org/officeDocument/2006/relationships/font" Target="fonts/font8.fntdata"/><Relationship Id="rId205" Type="http://schemas.openxmlformats.org/officeDocument/2006/relationships/font" Target="fonts/font22.fntdata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123" Type="http://schemas.openxmlformats.org/officeDocument/2006/relationships/slide" Target="slides/slide116.xml"/><Relationship Id="rId128" Type="http://schemas.openxmlformats.org/officeDocument/2006/relationships/slide" Target="slides/slide121.xml"/><Relationship Id="rId144" Type="http://schemas.openxmlformats.org/officeDocument/2006/relationships/slide" Target="slides/slide137.xml"/><Relationship Id="rId149" Type="http://schemas.openxmlformats.org/officeDocument/2006/relationships/slide" Target="slides/slide142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160" Type="http://schemas.openxmlformats.org/officeDocument/2006/relationships/slide" Target="slides/slide153.xml"/><Relationship Id="rId165" Type="http://schemas.openxmlformats.org/officeDocument/2006/relationships/slide" Target="slides/slide158.xml"/><Relationship Id="rId181" Type="http://schemas.openxmlformats.org/officeDocument/2006/relationships/slide" Target="slides/slide174.xml"/><Relationship Id="rId186" Type="http://schemas.openxmlformats.org/officeDocument/2006/relationships/font" Target="fonts/font3.fntdata"/><Relationship Id="rId211" Type="http://schemas.openxmlformats.org/officeDocument/2006/relationships/font" Target="fonts/font28.fntdata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113" Type="http://schemas.openxmlformats.org/officeDocument/2006/relationships/slide" Target="slides/slide106.xml"/><Relationship Id="rId118" Type="http://schemas.openxmlformats.org/officeDocument/2006/relationships/slide" Target="slides/slide111.xml"/><Relationship Id="rId134" Type="http://schemas.openxmlformats.org/officeDocument/2006/relationships/slide" Target="slides/slide127.xml"/><Relationship Id="rId139" Type="http://schemas.openxmlformats.org/officeDocument/2006/relationships/slide" Target="slides/slide132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150" Type="http://schemas.openxmlformats.org/officeDocument/2006/relationships/slide" Target="slides/slide143.xml"/><Relationship Id="rId155" Type="http://schemas.openxmlformats.org/officeDocument/2006/relationships/slide" Target="slides/slide148.xml"/><Relationship Id="rId171" Type="http://schemas.openxmlformats.org/officeDocument/2006/relationships/slide" Target="slides/slide164.xml"/><Relationship Id="rId176" Type="http://schemas.openxmlformats.org/officeDocument/2006/relationships/slide" Target="slides/slide169.xml"/><Relationship Id="rId192" Type="http://schemas.openxmlformats.org/officeDocument/2006/relationships/font" Target="fonts/font9.fntdata"/><Relationship Id="rId197" Type="http://schemas.openxmlformats.org/officeDocument/2006/relationships/font" Target="fonts/font14.fntdata"/><Relationship Id="rId206" Type="http://schemas.openxmlformats.org/officeDocument/2006/relationships/font" Target="fonts/font23.fntdata"/><Relationship Id="rId201" Type="http://schemas.openxmlformats.org/officeDocument/2006/relationships/font" Target="fonts/font18.fntdata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59" Type="http://schemas.openxmlformats.org/officeDocument/2006/relationships/slide" Target="slides/slide52.xml"/><Relationship Id="rId103" Type="http://schemas.openxmlformats.org/officeDocument/2006/relationships/slide" Target="slides/slide96.xml"/><Relationship Id="rId108" Type="http://schemas.openxmlformats.org/officeDocument/2006/relationships/slide" Target="slides/slide101.xml"/><Relationship Id="rId124" Type="http://schemas.openxmlformats.org/officeDocument/2006/relationships/slide" Target="slides/slide117.xml"/><Relationship Id="rId129" Type="http://schemas.openxmlformats.org/officeDocument/2006/relationships/slide" Target="slides/slide122.xml"/><Relationship Id="rId54" Type="http://schemas.openxmlformats.org/officeDocument/2006/relationships/slide" Target="slides/slide47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40" Type="http://schemas.openxmlformats.org/officeDocument/2006/relationships/slide" Target="slides/slide133.xml"/><Relationship Id="rId145" Type="http://schemas.openxmlformats.org/officeDocument/2006/relationships/slide" Target="slides/slide138.xml"/><Relationship Id="rId161" Type="http://schemas.openxmlformats.org/officeDocument/2006/relationships/slide" Target="slides/slide154.xml"/><Relationship Id="rId166" Type="http://schemas.openxmlformats.org/officeDocument/2006/relationships/slide" Target="slides/slide159.xml"/><Relationship Id="rId182" Type="http://schemas.openxmlformats.org/officeDocument/2006/relationships/slide" Target="slides/slide175.xml"/><Relationship Id="rId187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12" Type="http://schemas.openxmlformats.org/officeDocument/2006/relationships/presProps" Target="presProps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49" Type="http://schemas.openxmlformats.org/officeDocument/2006/relationships/slide" Target="slides/slide42.xml"/><Relationship Id="rId114" Type="http://schemas.openxmlformats.org/officeDocument/2006/relationships/slide" Target="slides/slide107.xml"/><Relationship Id="rId119" Type="http://schemas.openxmlformats.org/officeDocument/2006/relationships/slide" Target="slides/slide112.xml"/><Relationship Id="rId44" Type="http://schemas.openxmlformats.org/officeDocument/2006/relationships/slide" Target="slides/slide37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130" Type="http://schemas.openxmlformats.org/officeDocument/2006/relationships/slide" Target="slides/slide123.xml"/><Relationship Id="rId135" Type="http://schemas.openxmlformats.org/officeDocument/2006/relationships/slide" Target="slides/slide128.xml"/><Relationship Id="rId151" Type="http://schemas.openxmlformats.org/officeDocument/2006/relationships/slide" Target="slides/slide144.xml"/><Relationship Id="rId156" Type="http://schemas.openxmlformats.org/officeDocument/2006/relationships/slide" Target="slides/slide149.xml"/><Relationship Id="rId177" Type="http://schemas.openxmlformats.org/officeDocument/2006/relationships/slide" Target="slides/slide170.xml"/><Relationship Id="rId198" Type="http://schemas.openxmlformats.org/officeDocument/2006/relationships/font" Target="fonts/font15.fntdata"/><Relationship Id="rId172" Type="http://schemas.openxmlformats.org/officeDocument/2006/relationships/slide" Target="slides/slide165.xml"/><Relationship Id="rId193" Type="http://schemas.openxmlformats.org/officeDocument/2006/relationships/font" Target="fonts/font10.fntdata"/><Relationship Id="rId202" Type="http://schemas.openxmlformats.org/officeDocument/2006/relationships/font" Target="fonts/font19.fntdata"/><Relationship Id="rId207" Type="http://schemas.openxmlformats.org/officeDocument/2006/relationships/font" Target="fonts/font24.fntdata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120" Type="http://schemas.openxmlformats.org/officeDocument/2006/relationships/slide" Target="slides/slide113.xml"/><Relationship Id="rId125" Type="http://schemas.openxmlformats.org/officeDocument/2006/relationships/slide" Target="slides/slide118.xml"/><Relationship Id="rId141" Type="http://schemas.openxmlformats.org/officeDocument/2006/relationships/slide" Target="slides/slide134.xml"/><Relationship Id="rId146" Type="http://schemas.openxmlformats.org/officeDocument/2006/relationships/slide" Target="slides/slide139.xml"/><Relationship Id="rId167" Type="http://schemas.openxmlformats.org/officeDocument/2006/relationships/slide" Target="slides/slide160.xml"/><Relationship Id="rId188" Type="http://schemas.openxmlformats.org/officeDocument/2006/relationships/font" Target="fonts/font5.fntdata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162" Type="http://schemas.openxmlformats.org/officeDocument/2006/relationships/slide" Target="slides/slide155.xml"/><Relationship Id="rId183" Type="http://schemas.openxmlformats.org/officeDocument/2006/relationships/notesMaster" Target="notesMasters/notesMaster1.xml"/><Relationship Id="rId21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slide" Target="slides/slide103.xml"/><Relationship Id="rId115" Type="http://schemas.openxmlformats.org/officeDocument/2006/relationships/slide" Target="slides/slide108.xml"/><Relationship Id="rId131" Type="http://schemas.openxmlformats.org/officeDocument/2006/relationships/slide" Target="slides/slide124.xml"/><Relationship Id="rId136" Type="http://schemas.openxmlformats.org/officeDocument/2006/relationships/slide" Target="slides/slide129.xml"/><Relationship Id="rId157" Type="http://schemas.openxmlformats.org/officeDocument/2006/relationships/slide" Target="slides/slide150.xml"/><Relationship Id="rId178" Type="http://schemas.openxmlformats.org/officeDocument/2006/relationships/slide" Target="slides/slide171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52" Type="http://schemas.openxmlformats.org/officeDocument/2006/relationships/slide" Target="slides/slide145.xml"/><Relationship Id="rId173" Type="http://schemas.openxmlformats.org/officeDocument/2006/relationships/slide" Target="slides/slide166.xml"/><Relationship Id="rId194" Type="http://schemas.openxmlformats.org/officeDocument/2006/relationships/font" Target="fonts/font11.fntdata"/><Relationship Id="rId199" Type="http://schemas.openxmlformats.org/officeDocument/2006/relationships/font" Target="fonts/font16.fntdata"/><Relationship Id="rId203" Type="http://schemas.openxmlformats.org/officeDocument/2006/relationships/font" Target="fonts/font20.fntdata"/><Relationship Id="rId208" Type="http://schemas.openxmlformats.org/officeDocument/2006/relationships/font" Target="fonts/font25.fntdata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126" Type="http://schemas.openxmlformats.org/officeDocument/2006/relationships/slide" Target="slides/slide119.xml"/><Relationship Id="rId147" Type="http://schemas.openxmlformats.org/officeDocument/2006/relationships/slide" Target="slides/slide140.xml"/><Relationship Id="rId168" Type="http://schemas.openxmlformats.org/officeDocument/2006/relationships/slide" Target="slides/slide16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121" Type="http://schemas.openxmlformats.org/officeDocument/2006/relationships/slide" Target="slides/slide114.xml"/><Relationship Id="rId142" Type="http://schemas.openxmlformats.org/officeDocument/2006/relationships/slide" Target="slides/slide135.xml"/><Relationship Id="rId163" Type="http://schemas.openxmlformats.org/officeDocument/2006/relationships/slide" Target="slides/slide156.xml"/><Relationship Id="rId184" Type="http://schemas.openxmlformats.org/officeDocument/2006/relationships/font" Target="fonts/font1.fntdata"/><Relationship Id="rId189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4" Type="http://schemas.openxmlformats.org/officeDocument/2006/relationships/theme" Target="theme/theme1.xml"/><Relationship Id="rId25" Type="http://schemas.openxmlformats.org/officeDocument/2006/relationships/slide" Target="slides/slide18.xml"/><Relationship Id="rId46" Type="http://schemas.openxmlformats.org/officeDocument/2006/relationships/slide" Target="slides/slide39.xml"/><Relationship Id="rId67" Type="http://schemas.openxmlformats.org/officeDocument/2006/relationships/slide" Target="slides/slide60.xml"/><Relationship Id="rId116" Type="http://schemas.openxmlformats.org/officeDocument/2006/relationships/slide" Target="slides/slide109.xml"/><Relationship Id="rId137" Type="http://schemas.openxmlformats.org/officeDocument/2006/relationships/slide" Target="slides/slide130.xml"/><Relationship Id="rId158" Type="http://schemas.openxmlformats.org/officeDocument/2006/relationships/slide" Target="slides/slide15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62" Type="http://schemas.openxmlformats.org/officeDocument/2006/relationships/slide" Target="slides/slide55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111" Type="http://schemas.openxmlformats.org/officeDocument/2006/relationships/slide" Target="slides/slide104.xml"/><Relationship Id="rId132" Type="http://schemas.openxmlformats.org/officeDocument/2006/relationships/slide" Target="slides/slide125.xml"/><Relationship Id="rId153" Type="http://schemas.openxmlformats.org/officeDocument/2006/relationships/slide" Target="slides/slide146.xml"/><Relationship Id="rId174" Type="http://schemas.openxmlformats.org/officeDocument/2006/relationships/slide" Target="slides/slide167.xml"/><Relationship Id="rId179" Type="http://schemas.openxmlformats.org/officeDocument/2006/relationships/slide" Target="slides/slide172.xml"/><Relationship Id="rId195" Type="http://schemas.openxmlformats.org/officeDocument/2006/relationships/font" Target="fonts/font12.fntdata"/><Relationship Id="rId209" Type="http://schemas.openxmlformats.org/officeDocument/2006/relationships/font" Target="fonts/font26.fntdata"/><Relationship Id="rId190" Type="http://schemas.openxmlformats.org/officeDocument/2006/relationships/font" Target="fonts/font7.fntdata"/><Relationship Id="rId204" Type="http://schemas.openxmlformats.org/officeDocument/2006/relationships/font" Target="fonts/font21.fntdata"/><Relationship Id="rId15" Type="http://schemas.openxmlformats.org/officeDocument/2006/relationships/slide" Target="slides/slide8.xml"/><Relationship Id="rId36" Type="http://schemas.openxmlformats.org/officeDocument/2006/relationships/slide" Target="slides/slide29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27" Type="http://schemas.openxmlformats.org/officeDocument/2006/relationships/slide" Target="slides/slide12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52" Type="http://schemas.openxmlformats.org/officeDocument/2006/relationships/slide" Target="slides/slide45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122" Type="http://schemas.openxmlformats.org/officeDocument/2006/relationships/slide" Target="slides/slide115.xml"/><Relationship Id="rId143" Type="http://schemas.openxmlformats.org/officeDocument/2006/relationships/slide" Target="slides/slide136.xml"/><Relationship Id="rId148" Type="http://schemas.openxmlformats.org/officeDocument/2006/relationships/slide" Target="slides/slide141.xml"/><Relationship Id="rId164" Type="http://schemas.openxmlformats.org/officeDocument/2006/relationships/slide" Target="slides/slide157.xml"/><Relationship Id="rId169" Type="http://schemas.openxmlformats.org/officeDocument/2006/relationships/slide" Target="slides/slide162.xml"/><Relationship Id="rId185" Type="http://schemas.openxmlformats.org/officeDocument/2006/relationships/font" Target="fonts/font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80" Type="http://schemas.openxmlformats.org/officeDocument/2006/relationships/slide" Target="slides/slide173.xml"/><Relationship Id="rId210" Type="http://schemas.openxmlformats.org/officeDocument/2006/relationships/font" Target="fonts/font27.fntdata"/><Relationship Id="rId215" Type="http://schemas.openxmlformats.org/officeDocument/2006/relationships/tableStyles" Target="tableStyles.xml"/><Relationship Id="rId26" Type="http://schemas.openxmlformats.org/officeDocument/2006/relationships/slide" Target="slides/slide19.xml"/><Relationship Id="rId47" Type="http://schemas.openxmlformats.org/officeDocument/2006/relationships/slide" Target="slides/slide40.xml"/><Relationship Id="rId68" Type="http://schemas.openxmlformats.org/officeDocument/2006/relationships/slide" Target="slides/slide61.xml"/><Relationship Id="rId89" Type="http://schemas.openxmlformats.org/officeDocument/2006/relationships/slide" Target="slides/slide82.xml"/><Relationship Id="rId112" Type="http://schemas.openxmlformats.org/officeDocument/2006/relationships/slide" Target="slides/slide105.xml"/><Relationship Id="rId133" Type="http://schemas.openxmlformats.org/officeDocument/2006/relationships/slide" Target="slides/slide126.xml"/><Relationship Id="rId154" Type="http://schemas.openxmlformats.org/officeDocument/2006/relationships/slide" Target="slides/slide147.xml"/><Relationship Id="rId175" Type="http://schemas.openxmlformats.org/officeDocument/2006/relationships/slide" Target="slides/slide168.xml"/><Relationship Id="rId196" Type="http://schemas.openxmlformats.org/officeDocument/2006/relationships/font" Target="fonts/font13.fntdata"/><Relationship Id="rId200" Type="http://schemas.openxmlformats.org/officeDocument/2006/relationships/font" Target="fonts/font17.fntdata"/><Relationship Id="rId16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Shape 16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Shape 16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Shape 16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7" name="Shape 16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Shape 23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6" name="Shape 23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roxima Nova"/>
              <a:buChar char="●"/>
            </a:pPr>
            <a:r>
              <a:rPr lang="en" sz="1600" b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Data source</a:t>
            </a:r>
            <a:endParaRPr sz="1600" b="1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roxima Nova"/>
              <a:buChar char="○"/>
            </a:pPr>
            <a:r>
              <a:rPr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Amazon reviews, from 1995 to 2013</a:t>
            </a:r>
            <a:endParaRPr sz="16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roxima Nova"/>
              <a:buChar char="○"/>
            </a:pPr>
            <a:r>
              <a:rPr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First stage data, baby products reviews, 141 MB</a:t>
            </a:r>
            <a:endParaRPr sz="16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roxima Nova"/>
              <a:buChar char="○"/>
            </a:pPr>
            <a:r>
              <a:rPr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Second stage data, book reviews, 13 GB</a:t>
            </a:r>
            <a:endParaRPr sz="16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roxima Nova"/>
              <a:buChar char="○"/>
            </a:pPr>
            <a:r>
              <a:rPr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Third stage data, several categories reviews combined, 5 GB </a:t>
            </a:r>
            <a:endParaRPr sz="16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roxima Nova"/>
              <a:buChar char="●"/>
            </a:pPr>
            <a:endParaRPr sz="1600" b="1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roxima Nova"/>
              <a:buChar char="●"/>
            </a:pPr>
            <a:r>
              <a:rPr lang="en" sz="1600" b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Variables</a:t>
            </a:r>
            <a:endParaRPr sz="1600" b="1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roxima Nova"/>
              <a:buChar char="○"/>
            </a:pPr>
            <a:r>
              <a:rPr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Raw data: product ID, title, price, user ID, profile name, helpfulness, score, time, summary, text</a:t>
            </a:r>
            <a:endParaRPr sz="16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roxima Nova"/>
              <a:buChar char="○"/>
            </a:pPr>
            <a:r>
              <a:rPr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After extracted: Item ID, user ID, rating</a:t>
            </a:r>
            <a:endParaRPr sz="16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roxima Nova"/>
              <a:buChar char="●"/>
            </a:pPr>
            <a:endParaRPr sz="1600" b="1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roxima Nova"/>
              <a:buChar char="●"/>
            </a:pPr>
            <a:r>
              <a:rPr lang="en" sz="1600" b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Number of observations</a:t>
            </a:r>
            <a:endParaRPr sz="1600" b="1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roxima Nova"/>
              <a:buChar char="○"/>
            </a:pPr>
            <a:r>
              <a:rPr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First stage data, 184,887 observations</a:t>
            </a:r>
            <a:endParaRPr sz="16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roxima Nova"/>
              <a:buChar char="○"/>
            </a:pPr>
            <a:r>
              <a:rPr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Second stage data, 12,886,488 observations</a:t>
            </a:r>
            <a:endParaRPr sz="16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roxima Nova"/>
              <a:buChar char="○"/>
            </a:pPr>
            <a:r>
              <a:rPr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Third stage data, 10,885,332 observations</a:t>
            </a:r>
            <a:endParaRPr sz="16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Shape 2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7" name="Shape 2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Shape 23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7" name="Shape 23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Shape 23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8" name="Shape 23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Shape 23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9" name="Shape 2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Shape 23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1" name="Shape 23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Shape 24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2" name="Shape 24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Shape 24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9" name="Shape 2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4" name="Shape 24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5" name="Shape 2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" name="Shape 24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3" name="Shape 24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Shape 16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3" name="Shape 16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Shape 24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9" name="Shape 24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4" name="Shape 24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5" name="Shape 24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Shape 25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2" name="Shape 25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5" name="Shape 25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6" name="Shape 25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Shape 25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6" name="Shape 25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Shape 25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0" name="Shape 2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Shape 25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6" name="Shape 25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Shape 25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9" name="Shape 25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Shape 25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5" name="Shape 25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Shape 257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1" name="Shape 257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Shape 1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9" name="Shape 1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4" name="Shape 259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5" name="Shape 259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" name="Shape 263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2" name="Shape 263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" name="Shape 266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5" name="Shape 266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" name="Shape 2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9" name="Shape 2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Shape 27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3" name="Shape 27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8" name="Shape 27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9" name="Shape 27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Shape 272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26" name="Shape 272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Shape 27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5" name="Shape 27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0" name="Shape 27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1" name="Shape 27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8" name="Shape 274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49" name="Shape 274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Shape 17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7" name="Shape 17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" name="Shape 27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5" name="Shape 27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0" name="Shape 276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61" name="Shape 276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6" name="Shape 276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7" name="Shape 276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8" name="Shape 276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132</a:t>
            </a:fld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2" name="Shape 277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73" name="Shape 277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9" name="Shape 277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80" name="Shape 278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" name="Shape 27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86" name="Shape 27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1" name="Shape 279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92" name="Shape 279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7" name="Shape 279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98" name="Shape 279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" name="Shape 280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06" name="Shape 280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1" name="Shape 281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2" name="Shape 281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3" name="Shape 281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139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Shape 17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4" name="Shape 17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3" name="Shape 282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24" name="Shape 282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9" name="Shape 282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30" name="Shape 283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Shape 283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36" name="Shape 283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4" name="Shape 287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75" name="Shape 287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1" name="Shape 288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82" name="Shape 288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Shape 288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89" name="Shape 288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5" name="Shape 289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96" name="Shape 289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2" name="Shape 290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03" name="Shape 290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" name="Shape 290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09" name="Shape 290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4" name="Shape 291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15" name="Shape 291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Shape 17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1" name="Shape 17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0" name="Shape 292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21" name="Shape 292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5" name="Shape 29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6" name="Shape 29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1" name="Shape 29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2" name="Shape 29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7" name="Shape 29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8" name="Shape 29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Shape 29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4" name="Shape 29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" name="Shape 29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0" name="Shape 29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Shape 29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7" name="Shape 29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2" name="Shape 29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3" name="Shape 29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" name="Shape 29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0" name="Shape 29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Shape 29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6" name="Shape 29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Shape 17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8" name="Shape 17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Shape 29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2" name="Shape 29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Shape 29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8" name="Shape 29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Shape 30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8" name="Shape 30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Shape 30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4" name="Shape 30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Shape 30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0" name="Shape 30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Shape 30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3" name="Shape 30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9" name="Shape 30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0" name="Shape 30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6" name="Shape 30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7" name="Shape 30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hape 30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5" name="Shape 30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Shape 30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2" name="Shape 30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Shape 17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" name="Shape 17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Shape 30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8" name="Shape 30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Shape 30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5" name="Shape 30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0" name="Shape 3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1" name="Shape 3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Shape 3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8" name="Shape 3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Shape 3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4" name="Shape 3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Shape 3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0" name="Shape 3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Shape 17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0" name="Shape 17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Shape 17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5" name="Shape 17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Shape 16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" name="Shape 16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Shape 17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1" name="Shape 17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Shape 17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Shape 17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Shape 17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3" name="Shape 17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Shape 17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Shape 17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Shape 17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7" name="Shape 17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Shape 17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3" name="Shape 17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Shape 17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Shape 17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Shape 17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Shape 17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Shape 18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3" name="Shape 18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Shape 18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9" name="Shape 18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Shape 16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2" name="Shape 16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Shape 18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5" name="Shape 18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Shape 18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1" name="Shape 18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Shape 18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7" name="Shape 18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Shape 18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3" name="Shape 18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Aravind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so many techs available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Hadoop and map reduce are two common technologies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project aims in better understanding the major archichtecurtal components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 how the data passing affects the entire run time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varies</a:t>
            </a: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Aviral</a:t>
            </a: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Shape 18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5" name="Shape 18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Arun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map only process and not having a reducer eliminates shuffle and sort that could have hindered the speed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Tokenizer produce n grams =&gt; we plan to test for multiple ns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IDF counter =&gt; we need to find the occurrence of a word in different documents hence for each doc emit (word, 1)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filter remove words which dont satisfy a limit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we reduce the threshold value we will have more feature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tf-idf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tf-idf values instead of counts for probablity calculation in naive bayes</a:t>
            </a: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Shape 18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9" name="Shape 18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Shape 18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2" name="Shape 18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Shape 18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8" name="Shape 18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Shape 18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4" name="Shape 18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Patterns are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Spark better than mr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Difference in uni,bi and tri is not very significant. It may be due to the tokenization logic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why we are tuning idf threshold =&gt; affects no of features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Idf threshod is tunable.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Shape 16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9" name="Shape 16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Shape 18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1" name="Shape 18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Shyam</a:t>
            </a: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Shape 18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8" name="Shape 18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Shape 19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4" name="Shape 19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Since we have the implementation this can be used to anayse various aspects like perfromance under different workloads, analysis with different machine configurations, stagewise analysis. </a:t>
            </a: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Shape 19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0" name="Shape 19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Shape 19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6" name="Shape 19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Shape 19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1" name="Shape 19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Shape 19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" name="Shape 19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Shape 19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3" name="Shape 19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Shape 19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9" name="Shape 19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Shape 19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5" name="Shape 19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Shape 16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3" name="Shape 16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Shape 19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1" name="Shape 19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Shape 19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7" name="Shape 19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Shape 19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4" name="Shape 19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Shape 19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0" name="Shape 19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Shape 19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5" name="Shape 19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Shape 19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5" name="Shape 19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Mention the behavior observed here for rating 1 and 5</a:t>
            </a:r>
            <a:endParaRPr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can observe that precision and recall are significantly better for rating 1 and 5. Since we train the features based on only positive and negative sentiments, it is difficult to predict how positive or negative the sentiment is.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Shape 19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4" name="Shape 19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Shape 20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Shape 20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Shape 20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1" name="Shape 20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Shape 20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Shape 20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Shape 16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1" name="Shape 16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Shape 20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2" name="Shape 20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Shape 20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8" name="Shape 20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Shape 2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7" name="Shape 2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Shape 20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4" name="Shape 20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Shape 20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2" name="Shape 20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Shape 20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8" name="Shape 20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Shape 20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5" name="Shape 20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Shape 20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2" name="Shape 20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Shape 20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8" name="Shape 20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Shape 20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4" name="Shape 20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Shape 16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8" name="Shape 16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Shape 20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9" name="Shape 20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Shape 20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6" name="Shape 20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Shape 2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2" name="Shape 2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Shape 2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7" name="Shape 2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Shape 2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4" name="Shape 2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Shape 2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0" name="Shape 2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Shape 2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8" name="Shape 2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Shape 2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4" name="Shape 2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Shape 2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0" name="Shape 2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Shape 2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6" name="Shape 2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Shape 16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Shape 16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Shape 2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2" name="Shape 2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Shape 2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Shape 2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Shape 2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7" name="Shape 2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Shape 2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5" name="Shape 2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Shape 2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4" name="Shape 2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Shape 22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Shape 2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Shape 2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9" name="Shape 2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Shape 2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6" name="Shape 2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Shape 2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3" name="Shape 2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Shape 22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0" name="Shape 2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Shape 16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0" name="Shape 16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Shape 2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7" name="Shape 2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Shape 2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1" name="Shape 2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Shape 2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9" name="Shape 2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Shape 2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0" name="Shape 2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Shape 2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7" name="Shape 2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Shape 22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4" name="Shape 2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Shape 22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1" name="Shape 2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Shape 2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9" name="Shape 2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Shape 23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4" name="Shape 23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Shape 2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0" name="Shape 2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AUTOLAYOUT">
    <p:bg>
      <p:bgPr>
        <a:solidFill>
          <a:srgbClr val="FFFFFF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" name="Shape 56"/>
          <p:cNvSpPr/>
          <p:nvPr/>
        </p:nvSpPr>
        <p:spPr>
          <a:xfrm>
            <a:off x="2637950" y="0"/>
            <a:ext cx="4963516" cy="3460018"/>
          </a:xfrm>
          <a:prstGeom prst="flowChartOnlineStorag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Shape 57"/>
          <p:cNvSpPr/>
          <p:nvPr/>
        </p:nvSpPr>
        <p:spPr>
          <a:xfrm>
            <a:off x="0" y="0"/>
            <a:ext cx="3835200" cy="3460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Shape 58"/>
          <p:cNvSpPr/>
          <p:nvPr/>
        </p:nvSpPr>
        <p:spPr>
          <a:xfrm rot="10800000">
            <a:off x="3950564" y="125"/>
            <a:ext cx="3459900" cy="3459900"/>
          </a:xfrm>
          <a:prstGeom prst="flowChartDelay">
            <a:avLst/>
          </a:prstGeom>
          <a:solidFill>
            <a:srgbClr val="434343">
              <a:alpha val="45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" name="Shape 59"/>
          <p:cNvSpPr/>
          <p:nvPr/>
        </p:nvSpPr>
        <p:spPr>
          <a:xfrm rot="10800000">
            <a:off x="4833295" y="125"/>
            <a:ext cx="3459900" cy="3459900"/>
          </a:xfrm>
          <a:prstGeom prst="flowChartDelay">
            <a:avLst/>
          </a:prstGeom>
          <a:solidFill>
            <a:srgbClr val="666666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" name="Shape 60"/>
          <p:cNvSpPr/>
          <p:nvPr/>
        </p:nvSpPr>
        <p:spPr>
          <a:xfrm rot="10800000">
            <a:off x="5684100" y="125"/>
            <a:ext cx="3459900" cy="3459900"/>
          </a:xfrm>
          <a:prstGeom prst="flowChartDelay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324475" y="465975"/>
            <a:ext cx="3568800" cy="284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ubTitle" idx="1"/>
          </p:nvPr>
        </p:nvSpPr>
        <p:spPr>
          <a:xfrm>
            <a:off x="324475" y="3612602"/>
            <a:ext cx="5124300" cy="130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46" name="Shape 146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 hasCustomPrompt="1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7" name="Shape 1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Shape 178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sp>
          <p:nvSpPr>
            <p:cNvPr id="179" name="Shape 179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78"/>
                  </a:moveTo>
                  <a:lnTo>
                    <a:pt x="120000" y="0"/>
                  </a:lnTo>
                  <a:lnTo>
                    <a:pt x="120000" y="356"/>
                  </a:lnTo>
                  <a:lnTo>
                    <a:pt x="0" y="120000"/>
                  </a:lnTo>
                  <a:lnTo>
                    <a:pt x="0" y="178"/>
                  </a:lnTo>
                  <a:close/>
                </a:path>
              </a:pathLst>
            </a:custGeom>
            <a:solidFill>
              <a:schemeClr val="accent1">
                <a:alpha val="69803"/>
              </a:schemeClr>
            </a:solidFill>
            <a:ln>
              <a:noFill/>
            </a:ln>
          </p:spPr>
        </p:sp>
        <p:cxnSp>
          <p:nvCxnSpPr>
            <p:cNvPr id="180" name="Shape 180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1" name="Shape 181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82" name="Shape 182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621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0" y="119999"/>
                  </a:lnTo>
                  <a:lnTo>
                    <a:pt x="81621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183" name="Shape 183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56067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84" name="Shape 184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" name="Shape 185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103873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803"/>
              </a:srgbClr>
            </a:solidFill>
            <a:ln>
              <a:noFill/>
            </a:ln>
          </p:spPr>
        </p:sp>
        <p:sp>
          <p:nvSpPr>
            <p:cNvPr id="186" name="Shape 186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4852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94852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187" name="Shape 187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06515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188" name="Shape 188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89" name="Shape 189"/>
          <p:cNvSpPr txBox="1">
            <a:spLocks noGrp="1"/>
          </p:cNvSpPr>
          <p:nvPr>
            <p:ph type="ctrTitle"/>
          </p:nvPr>
        </p:nvSpPr>
        <p:spPr>
          <a:xfrm>
            <a:off x="1130300" y="1803400"/>
            <a:ext cx="5825202" cy="1234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None/>
              <a:defRPr sz="41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0" name="Shape 190"/>
          <p:cNvSpPr txBox="1"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0" marR="0" lvl="0" indent="0" algn="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sz="14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dirty="0"/>
          </a:p>
        </p:txBody>
      </p:sp>
      <p:sp>
        <p:nvSpPr>
          <p:cNvPr id="192" name="Shape 192"/>
          <p:cNvSpPr txBox="1">
            <a:spLocks noGrp="1"/>
          </p:cNvSpPr>
          <p:nvPr>
            <p:ph type="ftr" idx="11"/>
          </p:nvPr>
        </p:nvSpPr>
        <p:spPr>
          <a:xfrm>
            <a:off x="508000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dirty="0"/>
          </a:p>
        </p:txBody>
      </p:sp>
      <p:sp>
        <p:nvSpPr>
          <p:cNvPr id="193" name="Shape 193"/>
          <p:cNvSpPr txBox="1">
            <a:spLocks noGrp="1"/>
          </p:cNvSpPr>
          <p:nvPr>
            <p:ph type="sldNum" idx="12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None/>
              <a:defRPr sz="2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508000" y="1620442"/>
            <a:ext cx="6447501" cy="291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984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921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794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▶"/>
              <a:defRPr sz="11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97" name="Shape 197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dirty="0"/>
          </a:p>
        </p:txBody>
      </p:sp>
      <p:sp>
        <p:nvSpPr>
          <p:cNvPr id="198" name="Shape 198"/>
          <p:cNvSpPr txBox="1">
            <a:spLocks noGrp="1"/>
          </p:cNvSpPr>
          <p:nvPr>
            <p:ph type="ftr" idx="11"/>
          </p:nvPr>
        </p:nvSpPr>
        <p:spPr>
          <a:xfrm>
            <a:off x="508000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dirty="0"/>
          </a:p>
        </p:txBody>
      </p:sp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None/>
              <a:defRPr sz="2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5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12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12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12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12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12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12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03" name="Shape 203"/>
          <p:cNvSpPr txBox="1">
            <a:spLocks noGrp="1"/>
          </p:cNvSpPr>
          <p:nvPr>
            <p:ph type="body" idx="2"/>
          </p:nvPr>
        </p:nvSpPr>
        <p:spPr>
          <a:xfrm>
            <a:off x="506809" y="2052934"/>
            <a:ext cx="3139217" cy="247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984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921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794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▶"/>
              <a:defRPr sz="11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04" name="Shape 204"/>
          <p:cNvSpPr txBox="1">
            <a:spLocks noGrp="1"/>
          </p:cNvSpPr>
          <p:nvPr>
            <p:ph type="body" idx="3"/>
          </p:nvPr>
        </p:nvSpPr>
        <p:spPr>
          <a:xfrm>
            <a:off x="3816287" y="1620737"/>
            <a:ext cx="3139213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5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12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12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12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12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12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12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05" name="Shape 205"/>
          <p:cNvSpPr txBox="1">
            <a:spLocks noGrp="1"/>
          </p:cNvSpPr>
          <p:nvPr>
            <p:ph type="body" idx="4"/>
          </p:nvPr>
        </p:nvSpPr>
        <p:spPr>
          <a:xfrm>
            <a:off x="3816288" y="2052934"/>
            <a:ext cx="3139213" cy="247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984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921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794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▶"/>
              <a:defRPr sz="11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06" name="Shape 206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dirty="0"/>
          </a:p>
        </p:txBody>
      </p:sp>
      <p:sp>
        <p:nvSpPr>
          <p:cNvPr id="207" name="Shape 207"/>
          <p:cNvSpPr txBox="1">
            <a:spLocks noGrp="1"/>
          </p:cNvSpPr>
          <p:nvPr>
            <p:ph type="ftr" idx="11"/>
          </p:nvPr>
        </p:nvSpPr>
        <p:spPr>
          <a:xfrm>
            <a:off x="508000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dirty="0"/>
          </a:p>
        </p:txBody>
      </p:sp>
      <p:sp>
        <p:nvSpPr>
          <p:cNvPr id="208" name="Shape 208"/>
          <p:cNvSpPr txBox="1">
            <a:spLocks noGrp="1"/>
          </p:cNvSpPr>
          <p:nvPr>
            <p:ph type="sldNum" idx="12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dirty="0"/>
          </a:p>
        </p:txBody>
      </p:sp>
      <p:sp>
        <p:nvSpPr>
          <p:cNvPr id="211" name="Shape 211"/>
          <p:cNvSpPr txBox="1">
            <a:spLocks noGrp="1"/>
          </p:cNvSpPr>
          <p:nvPr>
            <p:ph type="ftr" idx="11"/>
          </p:nvPr>
        </p:nvSpPr>
        <p:spPr>
          <a:xfrm>
            <a:off x="508000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dirty="0"/>
          </a:p>
        </p:txBody>
      </p:sp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508001" y="2025650"/>
            <a:ext cx="6447501" cy="1369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None/>
              <a:defRPr sz="30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sz="15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16" name="Shape 216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dirty="0"/>
          </a:p>
        </p:txBody>
      </p:sp>
      <p:sp>
        <p:nvSpPr>
          <p:cNvPr id="217" name="Shape 217"/>
          <p:cNvSpPr txBox="1">
            <a:spLocks noGrp="1"/>
          </p:cNvSpPr>
          <p:nvPr>
            <p:ph type="ftr" idx="11"/>
          </p:nvPr>
        </p:nvSpPr>
        <p:spPr>
          <a:xfrm>
            <a:off x="508000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dirty="0"/>
          </a:p>
        </p:txBody>
      </p:sp>
      <p:sp>
        <p:nvSpPr>
          <p:cNvPr id="218" name="Shape 218"/>
          <p:cNvSpPr txBox="1">
            <a:spLocks noGrp="1"/>
          </p:cNvSpPr>
          <p:nvPr>
            <p:ph type="sldNum" idx="12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None/>
              <a:defRPr sz="2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508000" y="1620442"/>
            <a:ext cx="3138026" cy="2910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984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921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794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▶"/>
              <a:defRPr sz="11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22" name="Shape 222"/>
          <p:cNvSpPr txBox="1">
            <a:spLocks noGrp="1"/>
          </p:cNvSpPr>
          <p:nvPr>
            <p:ph type="body" idx="2"/>
          </p:nvPr>
        </p:nvSpPr>
        <p:spPr>
          <a:xfrm>
            <a:off x="3817477" y="1620442"/>
            <a:ext cx="3138025" cy="291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984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921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794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▶"/>
              <a:defRPr sz="11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23" name="Shape 223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dirty="0"/>
          </a:p>
        </p:txBody>
      </p:sp>
      <p:sp>
        <p:nvSpPr>
          <p:cNvPr id="224" name="Shape 224"/>
          <p:cNvSpPr txBox="1">
            <a:spLocks noGrp="1"/>
          </p:cNvSpPr>
          <p:nvPr>
            <p:ph type="ftr" idx="11"/>
          </p:nvPr>
        </p:nvSpPr>
        <p:spPr>
          <a:xfrm>
            <a:off x="508000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dirty="0"/>
          </a:p>
        </p:txBody>
      </p:sp>
      <p:sp>
        <p:nvSpPr>
          <p:cNvPr id="225" name="Shape 225"/>
          <p:cNvSpPr txBox="1">
            <a:spLocks noGrp="1"/>
          </p:cNvSpPr>
          <p:nvPr>
            <p:ph type="sldNum" idx="12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None/>
              <a:defRPr sz="2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8" name="Shape 228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dirty="0"/>
          </a:p>
        </p:txBody>
      </p:sp>
      <p:sp>
        <p:nvSpPr>
          <p:cNvPr id="229" name="Shape 229"/>
          <p:cNvSpPr txBox="1">
            <a:spLocks noGrp="1"/>
          </p:cNvSpPr>
          <p:nvPr>
            <p:ph type="ftr" idx="11"/>
          </p:nvPr>
        </p:nvSpPr>
        <p:spPr>
          <a:xfrm>
            <a:off x="508000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dirty="0"/>
          </a:p>
        </p:txBody>
      </p:sp>
      <p:sp>
        <p:nvSpPr>
          <p:cNvPr id="230" name="Shape 230"/>
          <p:cNvSpPr txBox="1">
            <a:spLocks noGrp="1"/>
          </p:cNvSpPr>
          <p:nvPr>
            <p:ph type="sldNum" idx="12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xfrm>
            <a:off x="508000" y="1123953"/>
            <a:ext cx="2890896" cy="958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None/>
              <a:defRPr sz="15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3570346" y="386193"/>
            <a:ext cx="3385156" cy="4144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984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921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794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▶"/>
              <a:defRPr sz="11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34" name="Shape 234"/>
          <p:cNvSpPr txBox="1">
            <a:spLocks noGrp="1"/>
          </p:cNvSpPr>
          <p:nvPr>
            <p:ph type="body" idx="2"/>
          </p:nvPr>
        </p:nvSpPr>
        <p:spPr>
          <a:xfrm>
            <a:off x="508000" y="2082802"/>
            <a:ext cx="2890896" cy="1938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sz="11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1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35" name="Shape 235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dirty="0"/>
          </a:p>
        </p:txBody>
      </p:sp>
      <p:sp>
        <p:nvSpPr>
          <p:cNvPr id="236" name="Shape 236"/>
          <p:cNvSpPr txBox="1">
            <a:spLocks noGrp="1"/>
          </p:cNvSpPr>
          <p:nvPr>
            <p:ph type="ftr" idx="11"/>
          </p:nvPr>
        </p:nvSpPr>
        <p:spPr>
          <a:xfrm>
            <a:off x="508000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dirty="0"/>
          </a:p>
        </p:txBody>
      </p:sp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508000" y="3600450"/>
            <a:ext cx="6447500" cy="425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None/>
              <a:defRPr sz="18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0" name="Shape 240"/>
          <p:cNvSpPr>
            <a:spLocks noGrp="1"/>
          </p:cNvSpPr>
          <p:nvPr>
            <p:ph type="pic" idx="2"/>
          </p:nvPr>
        </p:nvSpPr>
        <p:spPr>
          <a:xfrm>
            <a:off x="508000" y="457200"/>
            <a:ext cx="6447501" cy="2884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0" marR="0" lvl="0" indent="0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dirty="0"/>
          </a:p>
        </p:txBody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508000" y="4025503"/>
            <a:ext cx="6447500" cy="505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7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7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7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7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7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7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42" name="Shape 242"/>
          <p:cNvSpPr txBox="1">
            <a:spLocks noGrp="1"/>
          </p:cNvSpPr>
          <p:nvPr>
            <p:ph type="ftr" idx="11"/>
          </p:nvPr>
        </p:nvSpPr>
        <p:spPr>
          <a:xfrm>
            <a:off x="508000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dirty="0"/>
          </a:p>
        </p:txBody>
      </p:sp>
      <p:sp>
        <p:nvSpPr>
          <p:cNvPr id="243" name="Shape 243"/>
          <p:cNvSpPr txBox="1">
            <a:spLocks noGrp="1"/>
          </p:cNvSpPr>
          <p:nvPr>
            <p:ph type="sldNum" idx="12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244" name="Shape 244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None/>
              <a:defRPr sz="33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48" name="Shape 248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dirty="0"/>
          </a:p>
        </p:txBody>
      </p:sp>
      <p:sp>
        <p:nvSpPr>
          <p:cNvPr id="249" name="Shape 249"/>
          <p:cNvSpPr txBox="1">
            <a:spLocks noGrp="1"/>
          </p:cNvSpPr>
          <p:nvPr>
            <p:ph type="ftr" idx="11"/>
          </p:nvPr>
        </p:nvSpPr>
        <p:spPr>
          <a:xfrm>
            <a:off x="508000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dirty="0"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None/>
              <a:defRPr sz="33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1024604" y="2724150"/>
            <a:ext cx="5418393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sz="12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1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54" name="Shape 254"/>
          <p:cNvSpPr txBox="1">
            <a:spLocks noGrp="1"/>
          </p:cNvSpPr>
          <p:nvPr>
            <p:ph type="body" idx="2"/>
          </p:nvPr>
        </p:nvSpPr>
        <p:spPr>
          <a:xfrm>
            <a:off x="508001" y="3352800"/>
            <a:ext cx="6447501" cy="1178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55" name="Shape 255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dirty="0"/>
          </a:p>
        </p:txBody>
      </p:sp>
      <p:sp>
        <p:nvSpPr>
          <p:cNvPr id="256" name="Shape 256"/>
          <p:cNvSpPr txBox="1">
            <a:spLocks noGrp="1"/>
          </p:cNvSpPr>
          <p:nvPr>
            <p:ph type="ftr" idx="11"/>
          </p:nvPr>
        </p:nvSpPr>
        <p:spPr>
          <a:xfrm>
            <a:off x="508000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dirty="0"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258" name="Shape 258"/>
          <p:cNvSpPr txBox="1"/>
          <p:nvPr/>
        </p:nvSpPr>
        <p:spPr>
          <a:xfrm>
            <a:off x="406403" y="592783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100" dirty="0"/>
          </a:p>
        </p:txBody>
      </p:sp>
      <p:sp>
        <p:nvSpPr>
          <p:cNvPr id="259" name="Shape 259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100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None/>
              <a:defRPr sz="33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63" name="Shape 263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dirty="0"/>
          </a:p>
        </p:txBody>
      </p:sp>
      <p:sp>
        <p:nvSpPr>
          <p:cNvPr id="264" name="Shape 264"/>
          <p:cNvSpPr txBox="1">
            <a:spLocks noGrp="1"/>
          </p:cNvSpPr>
          <p:nvPr>
            <p:ph type="ftr" idx="11"/>
          </p:nvPr>
        </p:nvSpPr>
        <p:spPr>
          <a:xfrm>
            <a:off x="508000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dirty="0"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None/>
              <a:defRPr sz="33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507999" y="3009900"/>
            <a:ext cx="6447502" cy="385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1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body" idx="2"/>
          </p:nvPr>
        </p:nvSpPr>
        <p:spPr>
          <a:xfrm>
            <a:off x="508001" y="3395586"/>
            <a:ext cx="6447501" cy="1135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sz="14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70" name="Shape 270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dirty="0"/>
          </a:p>
        </p:txBody>
      </p:sp>
      <p:sp>
        <p:nvSpPr>
          <p:cNvPr id="271" name="Shape 271"/>
          <p:cNvSpPr txBox="1">
            <a:spLocks noGrp="1"/>
          </p:cNvSpPr>
          <p:nvPr>
            <p:ph type="ftr" idx="11"/>
          </p:nvPr>
        </p:nvSpPr>
        <p:spPr>
          <a:xfrm>
            <a:off x="508000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dirty="0"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273" name="Shape 273"/>
          <p:cNvSpPr txBox="1"/>
          <p:nvPr/>
        </p:nvSpPr>
        <p:spPr>
          <a:xfrm>
            <a:off x="406403" y="592783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100" dirty="0"/>
          </a:p>
        </p:txBody>
      </p:sp>
      <p:sp>
        <p:nvSpPr>
          <p:cNvPr id="274" name="Shape 27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100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514349" y="457200"/>
            <a:ext cx="6441152" cy="22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None/>
              <a:defRPr sz="33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507999" y="3009900"/>
            <a:ext cx="6447502" cy="385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sz="18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1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body" idx="2"/>
          </p:nvPr>
        </p:nvSpPr>
        <p:spPr>
          <a:xfrm>
            <a:off x="508001" y="3395586"/>
            <a:ext cx="6447501" cy="1135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sz="14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79" name="Shape 279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dirty="0"/>
          </a:p>
        </p:txBody>
      </p:sp>
      <p:sp>
        <p:nvSpPr>
          <p:cNvPr id="280" name="Shape 280"/>
          <p:cNvSpPr txBox="1">
            <a:spLocks noGrp="1"/>
          </p:cNvSpPr>
          <p:nvPr>
            <p:ph type="ftr" idx="11"/>
          </p:nvPr>
        </p:nvSpPr>
        <p:spPr>
          <a:xfrm>
            <a:off x="508000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dirty="0"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None/>
              <a:defRPr sz="2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 rot="5400000">
            <a:off x="2276461" y="-148019"/>
            <a:ext cx="2910580" cy="6447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984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921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794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▶"/>
              <a:defRPr sz="11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dirty="0"/>
          </a:p>
        </p:txBody>
      </p:sp>
      <p:sp>
        <p:nvSpPr>
          <p:cNvPr id="286" name="Shape 286"/>
          <p:cNvSpPr txBox="1">
            <a:spLocks noGrp="1"/>
          </p:cNvSpPr>
          <p:nvPr>
            <p:ph type="ftr" idx="11"/>
          </p:nvPr>
        </p:nvSpPr>
        <p:spPr>
          <a:xfrm>
            <a:off x="508000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dirty="0"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 rot="5400000">
            <a:off x="4495739" y="1937215"/>
            <a:ext cx="3938588" cy="978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None/>
              <a:defRPr sz="2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 rot="5400000">
            <a:off x="1186264" y="-221063"/>
            <a:ext cx="3938587" cy="5295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984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921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794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▶"/>
              <a:defRPr sz="11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91" name="Shape 291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dirty="0"/>
          </a:p>
        </p:txBody>
      </p:sp>
      <p:sp>
        <p:nvSpPr>
          <p:cNvPr id="292" name="Shape 292"/>
          <p:cNvSpPr txBox="1">
            <a:spLocks noGrp="1"/>
          </p:cNvSpPr>
          <p:nvPr>
            <p:ph type="ftr" idx="11"/>
          </p:nvPr>
        </p:nvSpPr>
        <p:spPr>
          <a:xfrm>
            <a:off x="508000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dirty="0"/>
          </a:p>
        </p:txBody>
      </p:sp>
      <p:sp>
        <p:nvSpPr>
          <p:cNvPr id="293" name="Shape 293"/>
          <p:cNvSpPr txBox="1">
            <a:spLocks noGrp="1"/>
          </p:cNvSpPr>
          <p:nvPr>
            <p:ph type="sldNum" idx="12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302" name="Shape 302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3" name="Shape 30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04" name="Shape 30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05" name="Shape 30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>
            <a:spLocks noGrp="1"/>
          </p:cNvSpPr>
          <p:nvPr>
            <p:ph type="title"/>
          </p:nvPr>
        </p:nvSpPr>
        <p:spPr>
          <a:xfrm>
            <a:off x="311700" y="292849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Code Pro"/>
              <a:buNone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None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Code Pro"/>
              <a:buNone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309" name="Shape 309"/>
          <p:cNvSpPr txBox="1">
            <a:spLocks noGrp="1"/>
          </p:cNvSpPr>
          <p:nvPr>
            <p:ph type="sldNum" idx="12"/>
          </p:nvPr>
        </p:nvSpPr>
        <p:spPr>
          <a:xfrm>
            <a:off x="8472458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3" name="Shape 3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14" name="Shape 3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15" name="Shape 3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9" name="Shape 3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20" name="Shape 3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21" name="Shape 3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5" name="Shape 325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6" name="Shape 3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27" name="Shape 3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28" name="Shape 3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title"/>
          </p:nvPr>
        </p:nvSpPr>
        <p:spPr>
          <a:xfrm>
            <a:off x="62984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29840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2" name="Shape 332"/>
          <p:cNvSpPr txBox="1">
            <a:spLocks noGrp="1"/>
          </p:cNvSpPr>
          <p:nvPr>
            <p:ph type="body" idx="2"/>
          </p:nvPr>
        </p:nvSpPr>
        <p:spPr>
          <a:xfrm>
            <a:off x="629840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3" name="Shape 333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4" name="Shape 334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5" name="Shape 3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36" name="Shape 3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37" name="Shape 3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340" name="Shape 3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41" name="Shape 34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42" name="Shape 3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45" name="Shape 34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46" name="Shape 34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>
            <a:spLocks noGrp="1"/>
          </p:cNvSpPr>
          <p:nvPr>
            <p:ph type="title"/>
          </p:nvPr>
        </p:nvSpPr>
        <p:spPr>
          <a:xfrm>
            <a:off x="629840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3887390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0" name="Shape 350"/>
          <p:cNvSpPr txBox="1">
            <a:spLocks noGrp="1"/>
          </p:cNvSpPr>
          <p:nvPr>
            <p:ph type="body" idx="2"/>
          </p:nvPr>
        </p:nvSpPr>
        <p:spPr>
          <a:xfrm>
            <a:off x="629840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1" name="Shape 35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52" name="Shape 35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53" name="Shape 35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title"/>
          </p:nvPr>
        </p:nvSpPr>
        <p:spPr>
          <a:xfrm>
            <a:off x="629840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356" name="Shape 356"/>
          <p:cNvSpPr>
            <a:spLocks noGrp="1"/>
          </p:cNvSpPr>
          <p:nvPr>
            <p:ph type="pic" idx="2"/>
          </p:nvPr>
        </p:nvSpPr>
        <p:spPr>
          <a:xfrm>
            <a:off x="3887390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29840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8" name="Shape 35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59" name="Shape 35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60" name="Shape 36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 rot="5400000">
            <a:off x="2940299" y="-942430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4" name="Shape 36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65" name="Shape 36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66" name="Shape 36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>
            <a:spLocks noGrp="1"/>
          </p:cNvSpPr>
          <p:nvPr>
            <p:ph type="title"/>
          </p:nvPr>
        </p:nvSpPr>
        <p:spPr>
          <a:xfrm rot="5400000">
            <a:off x="5350049" y="1467543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 rot="5400000">
            <a:off x="1349474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0" name="Shape 37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71" name="Shape 37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72" name="Shape 37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>
            <a:spLocks noGrp="1"/>
          </p:cNvSpPr>
          <p:nvPr>
            <p:ph type="title"/>
          </p:nvPr>
        </p:nvSpPr>
        <p:spPr>
          <a:xfrm>
            <a:off x="311700" y="292849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Code Pro"/>
              <a:buNone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None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Code Pro"/>
              <a:buNone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382" name="Shape 382"/>
          <p:cNvSpPr txBox="1">
            <a:spLocks noGrp="1"/>
          </p:cNvSpPr>
          <p:nvPr>
            <p:ph type="sldNum" idx="12"/>
          </p:nvPr>
        </p:nvSpPr>
        <p:spPr>
          <a:xfrm>
            <a:off x="8472458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385" name="Shape 38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6" name="Shape 38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87" name="Shape 38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88" name="Shape 38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2" name="Shape 39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93" name="Shape 39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94" name="Shape 39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397" name="Shape 39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8" name="Shape 39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99" name="Shape 39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00" name="Shape 40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4" name="Shape 404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5" name="Shape 40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06" name="Shape 40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07" name="Shape 40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title"/>
          </p:nvPr>
        </p:nvSpPr>
        <p:spPr>
          <a:xfrm>
            <a:off x="62984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410" name="Shape 410"/>
          <p:cNvSpPr txBox="1">
            <a:spLocks noGrp="1"/>
          </p:cNvSpPr>
          <p:nvPr>
            <p:ph type="body" idx="1"/>
          </p:nvPr>
        </p:nvSpPr>
        <p:spPr>
          <a:xfrm>
            <a:off x="629840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1" name="Shape 411"/>
          <p:cNvSpPr txBox="1">
            <a:spLocks noGrp="1"/>
          </p:cNvSpPr>
          <p:nvPr>
            <p:ph type="body" idx="2"/>
          </p:nvPr>
        </p:nvSpPr>
        <p:spPr>
          <a:xfrm>
            <a:off x="629840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2" name="Shape 412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3" name="Shape 413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4" name="Shape 4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15" name="Shape 4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16" name="Shape 4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419" name="Shape 4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20" name="Shape 4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21" name="Shape 4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24" name="Shape 4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25" name="Shape 4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>
            <a:spLocks noGrp="1"/>
          </p:cNvSpPr>
          <p:nvPr>
            <p:ph type="title"/>
          </p:nvPr>
        </p:nvSpPr>
        <p:spPr>
          <a:xfrm>
            <a:off x="629840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428" name="Shape 428"/>
          <p:cNvSpPr txBox="1">
            <a:spLocks noGrp="1"/>
          </p:cNvSpPr>
          <p:nvPr>
            <p:ph type="body" idx="1"/>
          </p:nvPr>
        </p:nvSpPr>
        <p:spPr>
          <a:xfrm>
            <a:off x="3887390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9" name="Shape 429"/>
          <p:cNvSpPr txBox="1">
            <a:spLocks noGrp="1"/>
          </p:cNvSpPr>
          <p:nvPr>
            <p:ph type="body" idx="2"/>
          </p:nvPr>
        </p:nvSpPr>
        <p:spPr>
          <a:xfrm>
            <a:off x="629840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0" name="Shape 4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31" name="Shape 43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32" name="Shape 4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>
            <a:spLocks noGrp="1"/>
          </p:cNvSpPr>
          <p:nvPr>
            <p:ph type="title"/>
          </p:nvPr>
        </p:nvSpPr>
        <p:spPr>
          <a:xfrm>
            <a:off x="629840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435" name="Shape 435"/>
          <p:cNvSpPr>
            <a:spLocks noGrp="1"/>
          </p:cNvSpPr>
          <p:nvPr>
            <p:ph type="pic" idx="2"/>
          </p:nvPr>
        </p:nvSpPr>
        <p:spPr>
          <a:xfrm>
            <a:off x="3887390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36" name="Shape 436"/>
          <p:cNvSpPr txBox="1">
            <a:spLocks noGrp="1"/>
          </p:cNvSpPr>
          <p:nvPr>
            <p:ph type="body" idx="1"/>
          </p:nvPr>
        </p:nvSpPr>
        <p:spPr>
          <a:xfrm>
            <a:off x="629840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7" name="Shape 43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38" name="Shape 43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39" name="Shape 4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 rot="5400000">
            <a:off x="2940299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3" name="Shape 44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44" name="Shape 44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45" name="Shape 44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title"/>
          </p:nvPr>
        </p:nvSpPr>
        <p:spPr>
          <a:xfrm rot="5400000">
            <a:off x="5350049" y="1467543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448" name="Shape 448"/>
          <p:cNvSpPr txBox="1">
            <a:spLocks noGrp="1"/>
          </p:cNvSpPr>
          <p:nvPr>
            <p:ph type="body" idx="1"/>
          </p:nvPr>
        </p:nvSpPr>
        <p:spPr>
          <a:xfrm rot="5400000">
            <a:off x="1349474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9" name="Shape 44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50" name="Shape 45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51" name="Shape 45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Shape 457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458" name="Shape 45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" name="Shape 459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" name="Shape 460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" name="Shape 46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2" name="Shape 46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63" name="Shape 463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4" name="Shape 464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5" name="Shape 46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Shape 467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468" name="Shape 46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" name="Shape 469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" name="Shape 470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" name="Shape 47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2" name="Shape 47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73" name="Shape 47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4" name="Shape 47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Shape 476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477" name="Shape 477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8" name="Shape 478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" name="Shape 479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" name="Shape 480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" name="Shape 481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82" name="Shape 48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3" name="Shape 48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4" name="Shape 48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7" name="Shape 487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88" name="Shape 488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89" name="Shape 48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2" name="Shape 49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95" name="Shape 495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6" name="Shape 49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Shape 49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499" name="Shape 499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" name="Shape 500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" name="Shape 50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" name="Shape 50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" name="Shape 50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04" name="Shape 504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5" name="Shape 50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508" name="Shape 50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9" name="Shape 50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10" name="Shape 510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11" name="Shape 51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2" name="Shape 5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15" name="Shape 51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" name="Shape 517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18" name="Shape 51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" name="Shape 519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" name="Shape 520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" name="Shape 52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" name="Shape 52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23" name="Shape 523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4" name="Shape 524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5" name="Shape 52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" name="Shape 533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534" name="Shape 534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" name="Shape 535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" name="Shape 536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37" name="Shape 537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38" name="Shape 538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9" name="Shape 53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42" name="Shape 54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6" name="Shape 54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49" name="Shape 5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50" name="Shape 55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51" name="Shape 55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54" name="Shape 55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57" name="Shape 55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58" name="Shape 55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1" name="Shape 56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564" name="Shape 5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5" name="Shape 565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66" name="Shape 566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7" name="Shape 56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8" name="Shape 56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571" name="Shape 57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4" name="Shape 574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5" name="Shape 57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Shape 161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162" name="Shape 162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3" name="Shape 163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4" name="Shape 164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621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0" y="119999"/>
                  </a:lnTo>
                  <a:lnTo>
                    <a:pt x="81621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165" name="Shape 16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56067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66" name="Shape 16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" name="Shape 16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103873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803"/>
              </a:srgbClr>
            </a:solidFill>
            <a:ln>
              <a:noFill/>
            </a:ln>
          </p:spPr>
        </p:sp>
        <p:sp>
          <p:nvSpPr>
            <p:cNvPr id="168" name="Shape 16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4852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94852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169" name="Shape 16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06515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170" name="Shape 17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" name="Shape 171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69803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None/>
              <a:defRPr sz="2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508000" y="1620442"/>
            <a:ext cx="6447501" cy="291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984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921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794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▶"/>
              <a:defRPr sz="11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dirty="0"/>
          </a:p>
        </p:txBody>
      </p:sp>
      <p:sp>
        <p:nvSpPr>
          <p:cNvPr id="175" name="Shape 175"/>
          <p:cNvSpPr txBox="1">
            <a:spLocks noGrp="1"/>
          </p:cNvSpPr>
          <p:nvPr>
            <p:ph type="ftr" idx="11"/>
          </p:nvPr>
        </p:nvSpPr>
        <p:spPr>
          <a:xfrm>
            <a:off x="508000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dirty="0"/>
          </a:p>
        </p:txBody>
      </p:sp>
      <p:sp>
        <p:nvSpPr>
          <p:cNvPr id="176" name="Shape 176"/>
          <p:cNvSpPr txBox="1">
            <a:spLocks noGrp="1"/>
          </p:cNvSpPr>
          <p:nvPr>
            <p:ph type="sldNum" idx="12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7" name="Shape 29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98" name="Shape 29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99" name="Shape 29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375" name="Shape 37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6" name="Shape 37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77" name="Shape 37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78" name="Shape 37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54" name="Shape 45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55" name="Shape 45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30" name="Shape 5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531" name="Shape 53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9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9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7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jp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2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5.png"/><Relationship Id="rId5" Type="http://schemas.openxmlformats.org/officeDocument/2006/relationships/image" Target="../media/image86.jpg"/><Relationship Id="rId4" Type="http://schemas.openxmlformats.org/officeDocument/2006/relationships/image" Target="../media/image94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mds.org/" TargetMode="Externa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datasciencemadesimpler.wordpress.com/tag/alternating-least-squares/" TargetMode="External"/><Relationship Id="rId5" Type="http://schemas.openxmlformats.org/officeDocument/2006/relationships/hyperlink" Target="https://docs.google.com/presentation/d/1YMPJGo62hRPDz1iXQK2fITJAFOJn6H3oPD5vsrMwA1c/edit#slide=id.g9ee6c821b_9_0" TargetMode="External"/><Relationship Id="rId4" Type="http://schemas.openxmlformats.org/officeDocument/2006/relationships/hyperlink" Target="https://datajobs.com/data-science-repo/Recommender-Systems-%5bNetflix%5d.pdf" TargetMode="Externa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9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8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g"/><Relationship Id="rId3" Type="http://schemas.openxmlformats.org/officeDocument/2006/relationships/image" Target="../media/image98.jp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01.jpg"/><Relationship Id="rId5" Type="http://schemas.openxmlformats.org/officeDocument/2006/relationships/image" Target="../media/image100.png"/><Relationship Id="rId4" Type="http://schemas.openxmlformats.org/officeDocument/2006/relationships/image" Target="../media/image99.jp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g"/><Relationship Id="rId3" Type="http://schemas.openxmlformats.org/officeDocument/2006/relationships/image" Target="../media/image98.jp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01.jpg"/><Relationship Id="rId5" Type="http://schemas.openxmlformats.org/officeDocument/2006/relationships/image" Target="../media/image100.png"/><Relationship Id="rId4" Type="http://schemas.openxmlformats.org/officeDocument/2006/relationships/image" Target="../media/image99.jpg"/><Relationship Id="rId9" Type="http://schemas.openxmlformats.org/officeDocument/2006/relationships/image" Target="../media/image102.jp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g"/><Relationship Id="rId3" Type="http://schemas.openxmlformats.org/officeDocument/2006/relationships/image" Target="../media/image98.jp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01.jpg"/><Relationship Id="rId5" Type="http://schemas.openxmlformats.org/officeDocument/2006/relationships/image" Target="../media/image100.png"/><Relationship Id="rId4" Type="http://schemas.openxmlformats.org/officeDocument/2006/relationships/image" Target="../media/image99.jpg"/><Relationship Id="rId9" Type="http://schemas.openxmlformats.org/officeDocument/2006/relationships/image" Target="../media/image102.jp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gif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06.gif"/><Relationship Id="rId5" Type="http://schemas.openxmlformats.org/officeDocument/2006/relationships/image" Target="../media/image105.gif"/><Relationship Id="rId4" Type="http://schemas.openxmlformats.org/officeDocument/2006/relationships/image" Target="../media/image104.gif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4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4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4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5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12.jpg"/><Relationship Id="rId5" Type="http://schemas.openxmlformats.org/officeDocument/2006/relationships/hyperlink" Target="http://www.youtube.com/watch?v=fRvCf251Sj4" TargetMode="External"/><Relationship Id="rId4" Type="http://schemas.openxmlformats.org/officeDocument/2006/relationships/image" Target="../media/image111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9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4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4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4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15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21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ighcharts.com/products/highcharts" TargetMode="External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://twitter4j.org/en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23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9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7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hyperlink" Target="http://labrosa.ee.columbia.edu/millionsong" TargetMode="External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78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79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hyperlink" Target="http://labrosa.ee.columbia.edu/millionsong/" TargetMode="External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79.xml"/><Relationship Id="rId4" Type="http://schemas.openxmlformats.org/officeDocument/2006/relationships/hyperlink" Target="http://labrosa.ee.columbia.edu/millionsong/tasteprofile)" TargetMode="Externa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79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78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8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78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7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9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78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78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78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78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78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84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28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79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7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9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79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79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79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79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79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7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paris.cs.illinois.edu/pubs/huang-taslp2015.pdf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zhou142.myweb.cs.uwindsor.ca/academicpaper.html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32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secret.cis.uab.edu/media/iberamia_author_profile.pdf" TargetMode="External"/><Relationship Id="rId7" Type="http://schemas.openxmlformats.org/officeDocument/2006/relationships/hyperlink" Target="http://zhou142.myweb.cs.uwindsor.ca/academicpaper.html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9.xml"/><Relationship Id="rId6" Type="http://schemas.openxmlformats.org/officeDocument/2006/relationships/hyperlink" Target="http://www.vldb.org/pvldb/vol8/p2110-shi.pdf" TargetMode="External"/><Relationship Id="rId5" Type="http://schemas.openxmlformats.org/officeDocument/2006/relationships/hyperlink" Target="http://www.clips.ua.ac.be/sites/default/files/overviewpaper.pdf" TargetMode="External"/><Relationship Id="rId4" Type="http://schemas.openxmlformats.org/officeDocument/2006/relationships/hyperlink" Target="http://ceur-ws.org/Vol-1179/CLEF2013wn-PAN-RangelEt2013.pdf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3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ranstats.bts.gov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ita.dot.gov/bts/press_releases/bts018_16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park.apache.org/docs/1.2.0/mllib-guide.html" TargetMode="External"/><Relationship Id="rId4" Type="http://schemas.openxmlformats.org/officeDocument/2006/relationships/hyperlink" Target="http://news.berkeley.edu/2010/10/18/flight_delays/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52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8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62.jpg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8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8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8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8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Shape 1610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400" dirty="0">
              <a:solidFill>
                <a:srgbClr val="3D85C6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D85C6"/>
                </a:solidFill>
                <a:latin typeface="Alfa Slab One"/>
                <a:ea typeface="Alfa Slab One"/>
                <a:cs typeface="Alfa Slab One"/>
                <a:sym typeface="Alfa Slab One"/>
              </a:rPr>
              <a:t>BLUE MANGOES</a:t>
            </a:r>
            <a:endParaRPr sz="2400" i="1" dirty="0">
              <a:solidFill>
                <a:srgbClr val="3D85C6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D85C6"/>
              </a:solidFill>
            </a:endParaRPr>
          </a:p>
        </p:txBody>
      </p:sp>
      <p:sp>
        <p:nvSpPr>
          <p:cNvPr id="1611" name="Shape 1611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Piyush Khemka, Prachi Poddar, Snigdha Kamal, Sharang Bhat</a:t>
            </a:r>
            <a:endParaRPr sz="22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12" name="Shape 16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7575" y="969825"/>
            <a:ext cx="1772050" cy="17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Shape 16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Based Recommendation</a:t>
            </a:r>
            <a:endParaRPr dirty="0"/>
          </a:p>
        </p:txBody>
      </p:sp>
      <p:sp>
        <p:nvSpPr>
          <p:cNvPr id="1690" name="Shape 169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We extracted certain features from the dataset, which describes features of a song</a:t>
            </a:r>
            <a:endParaRPr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Normalized those features by taking its product with its confidence to get a final value, such as mode and mode confidence to get a final mode estimate</a:t>
            </a:r>
            <a:endParaRPr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Removed features not related to audio features</a:t>
            </a:r>
            <a:endParaRPr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Clustered songs in a higher dimensional space, and found similar songs within each cluster </a:t>
            </a:r>
            <a:endParaRPr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Shape 2328"/>
          <p:cNvSpPr txBox="1">
            <a:spLocks noGrp="1"/>
          </p:cNvSpPr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and Tool Description</a:t>
            </a:r>
            <a:endParaRPr dirty="0"/>
          </a:p>
        </p:txBody>
      </p:sp>
      <p:sp>
        <p:nvSpPr>
          <p:cNvPr id="2329" name="Shape 2329"/>
          <p:cNvSpPr txBox="1">
            <a:spLocks noGrp="1"/>
          </p:cNvSpPr>
          <p:nvPr>
            <p:ph type="body" idx="1"/>
          </p:nvPr>
        </p:nvSpPr>
        <p:spPr>
          <a:xfrm>
            <a:off x="159300" y="619075"/>
            <a:ext cx="8520600" cy="45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Data set:</a:t>
            </a:r>
            <a:endParaRPr sz="2000" b="1" dirty="0"/>
          </a:p>
          <a:p>
            <a:pPr marL="457200" lvl="0" indent="-336550" rtl="0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6 GB music reviews data from amazon.com</a:t>
            </a:r>
            <a:endParaRPr sz="1700" dirty="0"/>
          </a:p>
          <a:p>
            <a:pPr marL="457200" lvl="0" indent="-3365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" sz="1700"/>
              <a:t>-- 6,396,350 reviews</a:t>
            </a:r>
            <a:endParaRPr sz="1700" dirty="0"/>
          </a:p>
          <a:p>
            <a:pPr marL="457200" lvl="0" indent="-3365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" sz="1700"/>
              <a:t>-- 3 features used: productId, UserId, Rating</a:t>
            </a:r>
            <a:endParaRPr sz="1700" dirty="0"/>
          </a:p>
          <a:p>
            <a: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1.8 GB item description data</a:t>
            </a:r>
            <a:endParaRPr sz="1700" dirty="0"/>
          </a:p>
          <a:p>
            <a:pPr marL="457200" lvl="0" indent="-3365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" sz="1700"/>
              <a:t>-- 154,310 item descriptions</a:t>
            </a:r>
            <a:endParaRPr sz="1700" dirty="0"/>
          </a:p>
          <a:p>
            <a:pPr marL="457200" lvl="0" indent="-3365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" sz="1700"/>
              <a:t>-- 2 features used: ProductId, Product Description</a:t>
            </a:r>
            <a:endParaRPr sz="1700" dirty="0"/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b="1"/>
              <a:t>Toolchain:</a:t>
            </a:r>
            <a:endParaRPr sz="2000" b="1" dirty="0"/>
          </a:p>
          <a:p>
            <a:pPr marL="457200" lvl="0" indent="-336550" rtl="0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Spark (MLlib, GraphFrames, GraphX) is used for data mining. Pandas, numpy are used for data post-processing.</a:t>
            </a:r>
            <a:endParaRPr sz="1700" dirty="0"/>
          </a:p>
          <a:p>
            <a: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nltk. gensim are used for text processing and analyzing.</a:t>
            </a:r>
            <a:endParaRPr sz="1700" dirty="0"/>
          </a:p>
          <a:p>
            <a: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Matplotlib is used for data visualization and analysis.</a:t>
            </a:r>
            <a:endParaRPr sz="1700" dirty="0"/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330" name="Shape 23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1750" y="64020"/>
            <a:ext cx="1630350" cy="1046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1" name="Shape 23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7950" y="2800700"/>
            <a:ext cx="3337851" cy="80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2" name="Shape 23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3337" y="1067626"/>
            <a:ext cx="3514686" cy="73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3" name="Shape 23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49600" y="495088"/>
            <a:ext cx="1382700" cy="4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4" name="Shape 2334"/>
          <p:cNvPicPr preferRelativeResize="0"/>
          <p:nvPr/>
        </p:nvPicPr>
        <p:blipFill rotWithShape="1">
          <a:blip r:embed="rId7">
            <a:alphaModFix/>
          </a:blip>
          <a:srcRect t="17404" b="5518"/>
          <a:stretch/>
        </p:blipFill>
        <p:spPr>
          <a:xfrm>
            <a:off x="6611850" y="1894075"/>
            <a:ext cx="2296550" cy="9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Shape 2339"/>
          <p:cNvSpPr txBox="1">
            <a:spLocks noGrp="1"/>
          </p:cNvSpPr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Implementation Overview</a:t>
            </a:r>
            <a:endParaRPr dirty="0"/>
          </a:p>
        </p:txBody>
      </p:sp>
      <p:sp>
        <p:nvSpPr>
          <p:cNvPr id="2340" name="Shape 2340"/>
          <p:cNvSpPr txBox="1">
            <a:spLocks noGrp="1"/>
          </p:cNvSpPr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 dirty="0"/>
          </a:p>
        </p:txBody>
      </p:sp>
      <p:sp>
        <p:nvSpPr>
          <p:cNvPr id="2341" name="Shape 2341"/>
          <p:cNvSpPr txBox="1"/>
          <p:nvPr/>
        </p:nvSpPr>
        <p:spPr>
          <a:xfrm>
            <a:off x="260575" y="739500"/>
            <a:ext cx="8343000" cy="43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Proxima Nova"/>
              <a:buAutoNum type="arabicPeriod"/>
            </a:pPr>
            <a:r>
              <a:rPr lang="en" sz="1800" b="1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Global Average Prediction					</a:t>
            </a:r>
            <a:endParaRPr sz="1800" b="1" dirty="0"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Proxima Nova"/>
              <a:buAutoNum type="arabicPeriod"/>
            </a:pPr>
            <a:r>
              <a:rPr lang="en" sz="1800" b="1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Collaborative Filtering </a:t>
            </a:r>
            <a:endParaRPr sz="1800" b="1" dirty="0"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Proxima Nova"/>
              <a:buChar char="○"/>
            </a:pPr>
            <a:r>
              <a:rPr lang="en" sz="1600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Latent Factor Model </a:t>
            </a:r>
            <a:endParaRPr sz="1600" dirty="0"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Proxima Nova"/>
              <a:buChar char="○"/>
            </a:pPr>
            <a:r>
              <a:rPr lang="en" sz="1600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Item-Item Collaborative Filtering </a:t>
            </a:r>
            <a:endParaRPr sz="1600" b="1" dirty="0">
              <a:solidFill>
                <a:srgbClr val="38761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Font typeface="Proxima Nova"/>
              <a:buAutoNum type="arabicPeriod"/>
            </a:pPr>
            <a:r>
              <a:rPr lang="en" sz="1800" b="1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Ensemble Model </a:t>
            </a:r>
            <a:endParaRPr sz="1800" b="1" dirty="0">
              <a:solidFill>
                <a:srgbClr val="38761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Proxima Nova"/>
              <a:buChar char="○"/>
            </a:pPr>
            <a:r>
              <a:rPr lang="en" sz="1600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Average</a:t>
            </a:r>
            <a:endParaRPr sz="1600" dirty="0">
              <a:solidFill>
                <a:srgbClr val="38761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Proxima Nova"/>
              <a:buChar char="○"/>
            </a:pPr>
            <a:r>
              <a:rPr lang="en" sz="1600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Linear regression</a:t>
            </a:r>
            <a:endParaRPr sz="1600" dirty="0">
              <a:solidFill>
                <a:srgbClr val="38761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Font typeface="Proxima Nova"/>
              <a:buAutoNum type="arabicPeriod"/>
            </a:pPr>
            <a:r>
              <a:rPr lang="en" sz="1800" b="1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Hybrid Filtering: Content Based with Item-Item Collaborative Filtering</a:t>
            </a:r>
            <a:endParaRPr sz="1800" b="1" dirty="0">
              <a:solidFill>
                <a:srgbClr val="38761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Proxima Nova"/>
              <a:buAutoNum type="arabicPeriod"/>
            </a:pPr>
            <a:r>
              <a:rPr lang="en" sz="1800" b="1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Link Analysis: Personalized Pagerank (PPR) </a:t>
            </a:r>
            <a:endParaRPr sz="1800" b="1" dirty="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2" name="Shape 2342"/>
          <p:cNvSpPr txBox="1"/>
          <p:nvPr/>
        </p:nvSpPr>
        <p:spPr>
          <a:xfrm>
            <a:off x="5691600" y="1121475"/>
            <a:ext cx="22662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rgbClr val="0000FF"/>
                </a:solidFill>
              </a:rPr>
              <a:t>baseline models</a:t>
            </a:r>
            <a:endParaRPr sz="1800" b="1" u="sng" dirty="0">
              <a:solidFill>
                <a:srgbClr val="0000FF"/>
              </a:solidFill>
            </a:endParaRPr>
          </a:p>
        </p:txBody>
      </p:sp>
      <p:sp>
        <p:nvSpPr>
          <p:cNvPr id="2343" name="Shape 2343"/>
          <p:cNvSpPr txBox="1"/>
          <p:nvPr/>
        </p:nvSpPr>
        <p:spPr>
          <a:xfrm>
            <a:off x="5691600" y="1890875"/>
            <a:ext cx="3193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rgbClr val="38761D"/>
                </a:solidFill>
              </a:rPr>
              <a:t>numerical rating prediction</a:t>
            </a:r>
            <a:endParaRPr sz="1800" b="1" u="sng" dirty="0">
              <a:solidFill>
                <a:srgbClr val="38761D"/>
              </a:solidFill>
            </a:endParaRPr>
          </a:p>
        </p:txBody>
      </p:sp>
      <p:sp>
        <p:nvSpPr>
          <p:cNvPr id="2344" name="Shape 2344"/>
          <p:cNvSpPr txBox="1"/>
          <p:nvPr/>
        </p:nvSpPr>
        <p:spPr>
          <a:xfrm>
            <a:off x="5691600" y="3838350"/>
            <a:ext cx="3193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rgbClr val="FF0000"/>
                </a:solidFill>
              </a:rPr>
              <a:t>top-rank items prediction</a:t>
            </a:r>
            <a:endParaRPr sz="1800" b="1" u="sng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Shape 2349"/>
          <p:cNvSpPr txBox="1">
            <a:spLocks noGrp="1"/>
          </p:cNvSpPr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Methods:  Global Average</a:t>
            </a:r>
            <a:endParaRPr dirty="0"/>
          </a:p>
        </p:txBody>
      </p:sp>
      <p:pic>
        <p:nvPicPr>
          <p:cNvPr id="2350" name="Shape 2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1170125"/>
            <a:ext cx="29146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1" name="Shape 2351"/>
          <p:cNvSpPr txBox="1"/>
          <p:nvPr/>
        </p:nvSpPr>
        <p:spPr>
          <a:xfrm>
            <a:off x="4715100" y="835850"/>
            <a:ext cx="3481500" cy="14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u="sng"/>
              <a:t>Rating of Item i from User x:</a:t>
            </a:r>
            <a:endParaRPr sz="1600" b="1" u="sng" dirty="0"/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Global average</a:t>
            </a:r>
            <a:endParaRPr sz="1600" dirty="0"/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User rating deviation </a:t>
            </a:r>
            <a:endParaRPr sz="1600" dirty="0"/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Item rating deviation</a:t>
            </a:r>
            <a:endParaRPr sz="16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2" name="Shape 2352"/>
          <p:cNvSpPr/>
          <p:nvPr/>
        </p:nvSpPr>
        <p:spPr>
          <a:xfrm>
            <a:off x="418175" y="1240575"/>
            <a:ext cx="459900" cy="390300"/>
          </a:xfrm>
          <a:prstGeom prst="horizontalScroll">
            <a:avLst>
              <a:gd name="adj" fmla="val 12500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3" name="Shape 2353"/>
          <p:cNvSpPr/>
          <p:nvPr/>
        </p:nvSpPr>
        <p:spPr>
          <a:xfrm>
            <a:off x="500875" y="2897475"/>
            <a:ext cx="459900" cy="390300"/>
          </a:xfrm>
          <a:prstGeom prst="horizontalScroll">
            <a:avLst>
              <a:gd name="adj" fmla="val 12500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4" name="Shape 2354"/>
          <p:cNvSpPr txBox="1"/>
          <p:nvPr/>
        </p:nvSpPr>
        <p:spPr>
          <a:xfrm>
            <a:off x="1226625" y="2890950"/>
            <a:ext cx="6467700" cy="19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Root Mean Square Error (RMSE) : 0.91  </a:t>
            </a:r>
            <a:endParaRPr sz="1600" b="1" dirty="0"/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Poor Accuracy </a:t>
            </a:r>
            <a:endParaRPr sz="1600" dirty="0"/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Baseline model </a:t>
            </a:r>
            <a:endParaRPr sz="16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2355" name="Shape 2355"/>
          <p:cNvSpPr txBox="1"/>
          <p:nvPr/>
        </p:nvSpPr>
        <p:spPr>
          <a:xfrm>
            <a:off x="5101675" y="3218050"/>
            <a:ext cx="4042200" cy="19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Reasonable and Intuitive</a:t>
            </a:r>
            <a:endParaRPr sz="1600" dirty="0"/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Fastest </a:t>
            </a:r>
            <a:endParaRPr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Shape 2360"/>
          <p:cNvSpPr txBox="1">
            <a:spLocks noGrp="1"/>
          </p:cNvSpPr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Methods: CF Latent Factor</a:t>
            </a:r>
            <a:endParaRPr dirty="0"/>
          </a:p>
        </p:txBody>
      </p:sp>
      <p:pic>
        <p:nvPicPr>
          <p:cNvPr id="2361" name="Shape 23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225" y="3093825"/>
            <a:ext cx="2925470" cy="164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2" name="Shape 2362"/>
          <p:cNvSpPr/>
          <p:nvPr/>
        </p:nvSpPr>
        <p:spPr>
          <a:xfrm>
            <a:off x="341975" y="1163450"/>
            <a:ext cx="459900" cy="390300"/>
          </a:xfrm>
          <a:prstGeom prst="horizontalScroll">
            <a:avLst>
              <a:gd name="adj" fmla="val 12500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63" name="Shape 2363"/>
          <p:cNvSpPr/>
          <p:nvPr/>
        </p:nvSpPr>
        <p:spPr>
          <a:xfrm>
            <a:off x="341975" y="3024100"/>
            <a:ext cx="459900" cy="390300"/>
          </a:xfrm>
          <a:prstGeom prst="horizontalScroll">
            <a:avLst>
              <a:gd name="adj" fmla="val 12500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364" name="Shape 2364"/>
          <p:cNvPicPr preferRelativeResize="0"/>
          <p:nvPr/>
        </p:nvPicPr>
        <p:blipFill rotWithShape="1">
          <a:blip r:embed="rId4">
            <a:alphaModFix/>
          </a:blip>
          <a:srcRect t="4278"/>
          <a:stretch/>
        </p:blipFill>
        <p:spPr>
          <a:xfrm>
            <a:off x="5027825" y="1163450"/>
            <a:ext cx="3415499" cy="170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5" name="Shape 2365"/>
          <p:cNvSpPr txBox="1"/>
          <p:nvPr/>
        </p:nvSpPr>
        <p:spPr>
          <a:xfrm>
            <a:off x="947850" y="1087250"/>
            <a:ext cx="3638400" cy="17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Low Rank Matrix Factorization </a:t>
            </a:r>
            <a:endParaRPr sz="1600" b="1" dirty="0"/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>
                <a:highlight>
                  <a:srgbClr val="FFFFFF"/>
                </a:highlight>
              </a:rPr>
              <a:t>alternating least squares (ALS)</a:t>
            </a:r>
            <a:r>
              <a:rPr lang="en" sz="1600">
                <a:solidFill>
                  <a:srgbClr val="1D1F22"/>
                </a:solidFill>
                <a:highlight>
                  <a:srgbClr val="FFFFFF"/>
                </a:highlight>
              </a:rPr>
              <a:t> </a:t>
            </a:r>
            <a:endParaRPr sz="1600" dirty="0">
              <a:solidFill>
                <a:srgbClr val="1D1F22"/>
              </a:solidFill>
              <a:highlight>
                <a:srgbClr val="FFFFFF"/>
              </a:highlight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1D1F22"/>
              </a:solidFill>
              <a:highlight>
                <a:srgbClr val="FFFFFF"/>
              </a:highlight>
            </a:endParaRPr>
          </a:p>
        </p:txBody>
      </p:sp>
      <p:sp>
        <p:nvSpPr>
          <p:cNvPr id="2366" name="Shape 2366"/>
          <p:cNvSpPr txBox="1"/>
          <p:nvPr/>
        </p:nvSpPr>
        <p:spPr>
          <a:xfrm>
            <a:off x="867050" y="3025975"/>
            <a:ext cx="4521900" cy="21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 b="1">
                <a:highlight>
                  <a:srgbClr val="FFFFFF"/>
                </a:highlight>
              </a:rPr>
              <a:t>Positive Correlation :</a:t>
            </a:r>
            <a:endParaRPr sz="1600" b="1" dirty="0">
              <a:highlight>
                <a:srgbClr val="FFFFFF"/>
              </a:highlight>
            </a:endParaRPr>
          </a:p>
          <a:p>
            <a:pPr marL="0" lvl="0" indent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highlight>
                  <a:srgbClr val="FFFFFF"/>
                </a:highlight>
              </a:rPr>
              <a:t>rank, iteration</a:t>
            </a:r>
            <a:r>
              <a:rPr lang="en" sz="1600">
                <a:highlight>
                  <a:srgbClr val="FFFFFF"/>
                </a:highlight>
              </a:rPr>
              <a:t> vs.  </a:t>
            </a:r>
            <a:r>
              <a:rPr lang="en" sz="1600" u="sng">
                <a:highlight>
                  <a:srgbClr val="FFFFFF"/>
                </a:highlight>
              </a:rPr>
              <a:t>RMSE </a:t>
            </a:r>
            <a:endParaRPr sz="1600" u="sng" dirty="0">
              <a:highlight>
                <a:srgbClr val="FFFFFF"/>
              </a:highlight>
            </a:endParaRPr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 b="1">
                <a:highlight>
                  <a:srgbClr val="FFFFFF"/>
                </a:highlight>
              </a:rPr>
              <a:t>Tradeoff :</a:t>
            </a:r>
            <a:endParaRPr sz="1600" b="1" dirty="0">
              <a:highlight>
                <a:srgbClr val="FFFFFF"/>
              </a:highlight>
            </a:endParaRPr>
          </a:p>
          <a:p>
            <a:pPr marL="0" lvl="0" indent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highlight>
                  <a:srgbClr val="FFFFFF"/>
                </a:highlight>
              </a:rPr>
              <a:t>Training time consumption</a:t>
            </a:r>
            <a:r>
              <a:rPr lang="en" sz="1600">
                <a:highlight>
                  <a:srgbClr val="FFFFFF"/>
                </a:highlight>
              </a:rPr>
              <a:t> vs. </a:t>
            </a:r>
            <a:r>
              <a:rPr lang="en" sz="1600" u="sng">
                <a:highlight>
                  <a:srgbClr val="FFFFFF"/>
                </a:highlight>
              </a:rPr>
              <a:t>accuracy</a:t>
            </a:r>
            <a:endParaRPr sz="1600" u="sng" dirty="0">
              <a:highlight>
                <a:srgbClr val="FFFFFF"/>
              </a:highlight>
            </a:endParaRPr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 b="1">
                <a:highlight>
                  <a:srgbClr val="FFFFFF"/>
                </a:highlight>
              </a:rPr>
              <a:t>Not memory friendly </a:t>
            </a:r>
            <a:endParaRPr sz="1600" b="1" dirty="0">
              <a:highlight>
                <a:srgbClr val="FFFFFF"/>
              </a:highlight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highlight>
                <a:srgbClr val="FFFFFF"/>
              </a:highlight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1D1F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Shape 2371"/>
          <p:cNvSpPr txBox="1">
            <a:spLocks noGrp="1"/>
          </p:cNvSpPr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Methods: CF item-item</a:t>
            </a:r>
            <a:endParaRPr dirty="0"/>
          </a:p>
        </p:txBody>
      </p:sp>
      <p:sp>
        <p:nvSpPr>
          <p:cNvPr id="2372" name="Shape 2372"/>
          <p:cNvSpPr/>
          <p:nvPr/>
        </p:nvSpPr>
        <p:spPr>
          <a:xfrm>
            <a:off x="283700" y="754000"/>
            <a:ext cx="1525500" cy="5727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multiple ratings</a:t>
            </a:r>
            <a:endParaRPr dirty="0"/>
          </a:p>
        </p:txBody>
      </p:sp>
      <p:sp>
        <p:nvSpPr>
          <p:cNvPr id="2373" name="Shape 2373"/>
          <p:cNvSpPr/>
          <p:nvPr/>
        </p:nvSpPr>
        <p:spPr>
          <a:xfrm>
            <a:off x="2137875" y="754000"/>
            <a:ext cx="1462200" cy="5727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item(30 users)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user(30 items)</a:t>
            </a:r>
            <a:endParaRPr dirty="0"/>
          </a:p>
        </p:txBody>
      </p:sp>
      <p:sp>
        <p:nvSpPr>
          <p:cNvPr id="2374" name="Shape 2374"/>
          <p:cNvSpPr/>
          <p:nvPr/>
        </p:nvSpPr>
        <p:spPr>
          <a:xfrm>
            <a:off x="4076350" y="754000"/>
            <a:ext cx="1462200" cy="5727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97%/3% train/validation</a:t>
            </a:r>
            <a:endParaRPr dirty="0"/>
          </a:p>
        </p:txBody>
      </p:sp>
      <p:sp>
        <p:nvSpPr>
          <p:cNvPr id="2375" name="Shape 2375"/>
          <p:cNvSpPr/>
          <p:nvPr/>
        </p:nvSpPr>
        <p:spPr>
          <a:xfrm>
            <a:off x="241550" y="2278750"/>
            <a:ext cx="1462200" cy="5727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Cosine similarity</a:t>
            </a:r>
            <a:endParaRPr dirty="0"/>
          </a:p>
        </p:txBody>
      </p:sp>
      <p:sp>
        <p:nvSpPr>
          <p:cNvPr id="2376" name="Shape 2376"/>
          <p:cNvSpPr/>
          <p:nvPr/>
        </p:nvSpPr>
        <p:spPr>
          <a:xfrm>
            <a:off x="2137863" y="2278750"/>
            <a:ext cx="1462200" cy="5727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with 50 neighbors</a:t>
            </a:r>
            <a:endParaRPr dirty="0"/>
          </a:p>
        </p:txBody>
      </p:sp>
      <p:sp>
        <p:nvSpPr>
          <p:cNvPr id="2377" name="Shape 2377"/>
          <p:cNvSpPr/>
          <p:nvPr/>
        </p:nvSpPr>
        <p:spPr>
          <a:xfrm>
            <a:off x="4076350" y="1812050"/>
            <a:ext cx="1462200" cy="5727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Without baseline rating</a:t>
            </a:r>
            <a:endParaRPr dirty="0"/>
          </a:p>
        </p:txBody>
      </p:sp>
      <p:sp>
        <p:nvSpPr>
          <p:cNvPr id="2378" name="Shape 2378"/>
          <p:cNvSpPr/>
          <p:nvPr/>
        </p:nvSpPr>
        <p:spPr>
          <a:xfrm>
            <a:off x="4076350" y="2790913"/>
            <a:ext cx="1462200" cy="572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 rating</a:t>
            </a:r>
            <a:endParaRPr dirty="0"/>
          </a:p>
        </p:txBody>
      </p:sp>
      <p:pic>
        <p:nvPicPr>
          <p:cNvPr id="2379" name="Shape 23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6941" y="1770637"/>
            <a:ext cx="2307291" cy="614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0" name="Shape 23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3800" y="2775250"/>
            <a:ext cx="336046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1" name="Shape 23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8626" y="3558250"/>
            <a:ext cx="1656241" cy="289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82" name="Shape 2382"/>
          <p:cNvCxnSpPr>
            <a:stCxn id="2372" idx="3"/>
            <a:endCxn id="2373" idx="1"/>
          </p:cNvCxnSpPr>
          <p:nvPr/>
        </p:nvCxnSpPr>
        <p:spPr>
          <a:xfrm>
            <a:off x="1809200" y="1040350"/>
            <a:ext cx="32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83" name="Shape 2383"/>
          <p:cNvCxnSpPr>
            <a:stCxn id="2373" idx="3"/>
            <a:endCxn id="2374" idx="1"/>
          </p:cNvCxnSpPr>
          <p:nvPr/>
        </p:nvCxnSpPr>
        <p:spPr>
          <a:xfrm>
            <a:off x="3600075" y="1040350"/>
            <a:ext cx="47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84" name="Shape 2384"/>
          <p:cNvCxnSpPr>
            <a:stCxn id="2374" idx="3"/>
            <a:endCxn id="2375" idx="1"/>
          </p:cNvCxnSpPr>
          <p:nvPr/>
        </p:nvCxnSpPr>
        <p:spPr>
          <a:xfrm flipH="1">
            <a:off x="241450" y="1040350"/>
            <a:ext cx="5297100" cy="1524900"/>
          </a:xfrm>
          <a:prstGeom prst="bentConnector5">
            <a:avLst>
              <a:gd name="adj1" fmla="val -4495"/>
              <a:gd name="adj2" fmla="val 35934"/>
              <a:gd name="adj3" fmla="val 10217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85" name="Shape 2385"/>
          <p:cNvCxnSpPr>
            <a:stCxn id="2375" idx="3"/>
            <a:endCxn id="2376" idx="1"/>
          </p:cNvCxnSpPr>
          <p:nvPr/>
        </p:nvCxnSpPr>
        <p:spPr>
          <a:xfrm>
            <a:off x="1703750" y="2565100"/>
            <a:ext cx="434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86" name="Shape 2386"/>
          <p:cNvCxnSpPr>
            <a:stCxn id="2376" idx="3"/>
            <a:endCxn id="2377" idx="1"/>
          </p:cNvCxnSpPr>
          <p:nvPr/>
        </p:nvCxnSpPr>
        <p:spPr>
          <a:xfrm rot="10800000" flipH="1">
            <a:off x="3600063" y="2098300"/>
            <a:ext cx="476400" cy="4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87" name="Shape 2387"/>
          <p:cNvCxnSpPr>
            <a:stCxn id="2376" idx="3"/>
            <a:endCxn id="2378" idx="1"/>
          </p:cNvCxnSpPr>
          <p:nvPr/>
        </p:nvCxnSpPr>
        <p:spPr>
          <a:xfrm>
            <a:off x="3600063" y="2565100"/>
            <a:ext cx="476400" cy="51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388" name="Shape 23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250" y="3906848"/>
            <a:ext cx="5650401" cy="817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Shape 2393"/>
          <p:cNvSpPr txBox="1">
            <a:spLocks noGrp="1"/>
          </p:cNvSpPr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Methods: CF item-item</a:t>
            </a:r>
            <a:endParaRPr dirty="0"/>
          </a:p>
        </p:txBody>
      </p:sp>
      <p:pic>
        <p:nvPicPr>
          <p:cNvPr id="2394" name="Shape 2394" descr="item_item_cmp_1.png"/>
          <p:cNvPicPr preferRelativeResize="0"/>
          <p:nvPr/>
        </p:nvPicPr>
        <p:blipFill rotWithShape="1">
          <a:blip r:embed="rId3">
            <a:alphaModFix/>
          </a:blip>
          <a:srcRect l="10582" t="7774" r="11663"/>
          <a:stretch/>
        </p:blipFill>
        <p:spPr>
          <a:xfrm>
            <a:off x="1016800" y="560525"/>
            <a:ext cx="7110405" cy="337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5" name="Shape 23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6350" y="4136425"/>
            <a:ext cx="215171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6" name="Shape 23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2025" y="4010200"/>
            <a:ext cx="336046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7" name="Shape 23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2025" y="4667050"/>
            <a:ext cx="1645790" cy="28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8" name="Shape 2398"/>
          <p:cNvSpPr/>
          <p:nvPr/>
        </p:nvSpPr>
        <p:spPr>
          <a:xfrm>
            <a:off x="1924850" y="687926"/>
            <a:ext cx="1262100" cy="2877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RMSE = 0.39</a:t>
            </a:r>
            <a:endParaRPr dirty="0"/>
          </a:p>
        </p:txBody>
      </p:sp>
      <p:sp>
        <p:nvSpPr>
          <p:cNvPr id="2399" name="Shape 2399"/>
          <p:cNvSpPr/>
          <p:nvPr/>
        </p:nvSpPr>
        <p:spPr>
          <a:xfrm>
            <a:off x="5522150" y="687926"/>
            <a:ext cx="1262100" cy="2877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RMSE = 0.35</a:t>
            </a:r>
            <a:endParaRPr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Shape 2404"/>
          <p:cNvSpPr txBox="1">
            <a:spLocks noGrp="1"/>
          </p:cNvSpPr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Methods: ensemble model</a:t>
            </a:r>
            <a:endParaRPr dirty="0"/>
          </a:p>
        </p:txBody>
      </p:sp>
      <p:pic>
        <p:nvPicPr>
          <p:cNvPr id="2405" name="Shape 2405" descr="ensemble_3d.png"/>
          <p:cNvPicPr preferRelativeResize="0"/>
          <p:nvPr/>
        </p:nvPicPr>
        <p:blipFill rotWithShape="1">
          <a:blip r:embed="rId3">
            <a:alphaModFix/>
          </a:blip>
          <a:srcRect l="19744" t="13576" r="10340" b="9328"/>
          <a:stretch/>
        </p:blipFill>
        <p:spPr>
          <a:xfrm>
            <a:off x="326025" y="636725"/>
            <a:ext cx="4217850" cy="4392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6" name="Shape 2406" descr="item_item_vs_AL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8024" y="994425"/>
            <a:ext cx="3593551" cy="3677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Shape 2411"/>
          <p:cNvSpPr txBox="1">
            <a:spLocks noGrp="1"/>
          </p:cNvSpPr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Methods: ensemble model</a:t>
            </a:r>
            <a:endParaRPr dirty="0"/>
          </a:p>
        </p:txBody>
      </p:sp>
      <p:sp>
        <p:nvSpPr>
          <p:cNvPr id="2412" name="Shape 2412"/>
          <p:cNvSpPr txBox="1"/>
          <p:nvPr/>
        </p:nvSpPr>
        <p:spPr>
          <a:xfrm>
            <a:off x="6471125" y="679725"/>
            <a:ext cx="2240400" cy="25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4.9   4.7                      5.0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4.7   4.8                      5.0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2.9   2.9                      3.0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4.9   4.8                      5.0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4.9   4.7                      5.0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3.0   3.4                      3.0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4.5   4.0                      4.0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4.7   4.3                      5.0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4.8   4.7                      5.0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4.1   4.1                      4.0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    …                        ...</a:t>
            </a:r>
            <a:endParaRPr dirty="0"/>
          </a:p>
        </p:txBody>
      </p:sp>
      <p:cxnSp>
        <p:nvCxnSpPr>
          <p:cNvPr id="2413" name="Shape 2413"/>
          <p:cNvCxnSpPr/>
          <p:nvPr/>
        </p:nvCxnSpPr>
        <p:spPr>
          <a:xfrm>
            <a:off x="6481638" y="782825"/>
            <a:ext cx="0" cy="2345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14" name="Shape 2414"/>
          <p:cNvSpPr txBox="1"/>
          <p:nvPr/>
        </p:nvSpPr>
        <p:spPr>
          <a:xfrm>
            <a:off x="7397800" y="1665075"/>
            <a:ext cx="49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w1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w2</a:t>
            </a:r>
            <a:endParaRPr dirty="0"/>
          </a:p>
        </p:txBody>
      </p:sp>
      <p:cxnSp>
        <p:nvCxnSpPr>
          <p:cNvPr id="2415" name="Shape 2415"/>
          <p:cNvCxnSpPr/>
          <p:nvPr/>
        </p:nvCxnSpPr>
        <p:spPr>
          <a:xfrm>
            <a:off x="7281037" y="782825"/>
            <a:ext cx="0" cy="2345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6" name="Shape 2416"/>
          <p:cNvCxnSpPr/>
          <p:nvPr/>
        </p:nvCxnSpPr>
        <p:spPr>
          <a:xfrm>
            <a:off x="8206675" y="782825"/>
            <a:ext cx="0" cy="2345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7" name="Shape 2417"/>
          <p:cNvCxnSpPr/>
          <p:nvPr/>
        </p:nvCxnSpPr>
        <p:spPr>
          <a:xfrm>
            <a:off x="8616880" y="782825"/>
            <a:ext cx="0" cy="2345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18" name="Shape 2418"/>
          <p:cNvSpPr/>
          <p:nvPr/>
        </p:nvSpPr>
        <p:spPr>
          <a:xfrm>
            <a:off x="6493350" y="778725"/>
            <a:ext cx="407100" cy="2345400"/>
          </a:xfrm>
          <a:prstGeom prst="rect">
            <a:avLst/>
          </a:prstGeom>
          <a:solidFill>
            <a:srgbClr val="FFD966">
              <a:alpha val="51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9" name="Shape 2419"/>
          <p:cNvSpPr/>
          <p:nvPr/>
        </p:nvSpPr>
        <p:spPr>
          <a:xfrm>
            <a:off x="6900450" y="782825"/>
            <a:ext cx="374700" cy="2345400"/>
          </a:xfrm>
          <a:prstGeom prst="rect">
            <a:avLst/>
          </a:prstGeom>
          <a:solidFill>
            <a:srgbClr val="CFE2F3">
              <a:alpha val="5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20" name="Shape 2420"/>
          <p:cNvSpPr txBox="1"/>
          <p:nvPr/>
        </p:nvSpPr>
        <p:spPr>
          <a:xfrm>
            <a:off x="7820575" y="1808825"/>
            <a:ext cx="2496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</a:t>
            </a:r>
            <a:endParaRPr dirty="0"/>
          </a:p>
        </p:txBody>
      </p:sp>
      <p:sp>
        <p:nvSpPr>
          <p:cNvPr id="2421" name="Shape 2421"/>
          <p:cNvSpPr/>
          <p:nvPr/>
        </p:nvSpPr>
        <p:spPr>
          <a:xfrm>
            <a:off x="7438838" y="1754543"/>
            <a:ext cx="336600" cy="211500"/>
          </a:xfrm>
          <a:prstGeom prst="rect">
            <a:avLst/>
          </a:prstGeom>
          <a:solidFill>
            <a:srgbClr val="FFD966">
              <a:alpha val="51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22" name="Shape 2422"/>
          <p:cNvSpPr/>
          <p:nvPr/>
        </p:nvSpPr>
        <p:spPr>
          <a:xfrm>
            <a:off x="7438838" y="1966043"/>
            <a:ext cx="336600" cy="211500"/>
          </a:xfrm>
          <a:prstGeom prst="rect">
            <a:avLst/>
          </a:prstGeom>
          <a:solidFill>
            <a:srgbClr val="CFE2F3">
              <a:alpha val="5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23" name="Shape 2423"/>
          <p:cNvSpPr txBox="1"/>
          <p:nvPr/>
        </p:nvSpPr>
        <p:spPr>
          <a:xfrm>
            <a:off x="7217915" y="1736946"/>
            <a:ext cx="2937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 dirty="0"/>
          </a:p>
        </p:txBody>
      </p:sp>
      <p:sp>
        <p:nvSpPr>
          <p:cNvPr id="2424" name="Shape 2424"/>
          <p:cNvSpPr txBox="1"/>
          <p:nvPr/>
        </p:nvSpPr>
        <p:spPr>
          <a:xfrm>
            <a:off x="6366750" y="3316375"/>
            <a:ext cx="1430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w1 = 0.82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w2 = 0.18</a:t>
            </a:r>
            <a:endParaRPr dirty="0"/>
          </a:p>
        </p:txBody>
      </p:sp>
      <p:sp>
        <p:nvSpPr>
          <p:cNvPr id="2425" name="Shape 2425"/>
          <p:cNvSpPr/>
          <p:nvPr/>
        </p:nvSpPr>
        <p:spPr>
          <a:xfrm>
            <a:off x="6429955" y="3405850"/>
            <a:ext cx="862500" cy="211500"/>
          </a:xfrm>
          <a:prstGeom prst="rect">
            <a:avLst/>
          </a:prstGeom>
          <a:solidFill>
            <a:srgbClr val="FFD966">
              <a:alpha val="51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26" name="Shape 2426"/>
          <p:cNvSpPr/>
          <p:nvPr/>
        </p:nvSpPr>
        <p:spPr>
          <a:xfrm>
            <a:off x="6429968" y="3617350"/>
            <a:ext cx="862500" cy="211500"/>
          </a:xfrm>
          <a:prstGeom prst="rect">
            <a:avLst/>
          </a:prstGeom>
          <a:solidFill>
            <a:srgbClr val="CFE2F3">
              <a:alpha val="5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27" name="Shape 2427"/>
          <p:cNvSpPr/>
          <p:nvPr/>
        </p:nvSpPr>
        <p:spPr>
          <a:xfrm>
            <a:off x="280500" y="1198776"/>
            <a:ext cx="1525200" cy="3891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CF item-item</a:t>
            </a:r>
            <a:endParaRPr sz="1800" dirty="0"/>
          </a:p>
        </p:txBody>
      </p:sp>
      <p:sp>
        <p:nvSpPr>
          <p:cNvPr id="2428" name="Shape 2428"/>
          <p:cNvSpPr/>
          <p:nvPr/>
        </p:nvSpPr>
        <p:spPr>
          <a:xfrm>
            <a:off x="280500" y="2164829"/>
            <a:ext cx="1525200" cy="3891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Latent factor</a:t>
            </a:r>
            <a:endParaRPr sz="1800" dirty="0"/>
          </a:p>
        </p:txBody>
      </p:sp>
      <p:sp>
        <p:nvSpPr>
          <p:cNvPr id="2429" name="Shape 2429"/>
          <p:cNvSpPr/>
          <p:nvPr/>
        </p:nvSpPr>
        <p:spPr>
          <a:xfrm>
            <a:off x="2541950" y="1172000"/>
            <a:ext cx="546900" cy="9045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75%</a:t>
            </a:r>
            <a:endParaRPr dirty="0"/>
          </a:p>
        </p:txBody>
      </p:sp>
      <p:sp>
        <p:nvSpPr>
          <p:cNvPr id="2430" name="Shape 2430"/>
          <p:cNvSpPr/>
          <p:nvPr/>
        </p:nvSpPr>
        <p:spPr>
          <a:xfrm>
            <a:off x="2541950" y="2076500"/>
            <a:ext cx="546900" cy="389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</a:t>
            </a:r>
            <a:endParaRPr dirty="0"/>
          </a:p>
        </p:txBody>
      </p:sp>
      <p:cxnSp>
        <p:nvCxnSpPr>
          <p:cNvPr id="2431" name="Shape 2431"/>
          <p:cNvCxnSpPr>
            <a:stCxn id="2427" idx="3"/>
          </p:cNvCxnSpPr>
          <p:nvPr/>
        </p:nvCxnSpPr>
        <p:spPr>
          <a:xfrm>
            <a:off x="1805700" y="1393326"/>
            <a:ext cx="361500" cy="48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32" name="Shape 2432"/>
          <p:cNvCxnSpPr>
            <a:stCxn id="2428" idx="3"/>
          </p:cNvCxnSpPr>
          <p:nvPr/>
        </p:nvCxnSpPr>
        <p:spPr>
          <a:xfrm rot="10800000" flipH="1">
            <a:off x="1805700" y="1881479"/>
            <a:ext cx="361500" cy="47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33" name="Shape 2433"/>
          <p:cNvCxnSpPr/>
          <p:nvPr/>
        </p:nvCxnSpPr>
        <p:spPr>
          <a:xfrm>
            <a:off x="2163300" y="1881125"/>
            <a:ext cx="37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34" name="Shape 2434"/>
          <p:cNvSpPr/>
          <p:nvPr/>
        </p:nvSpPr>
        <p:spPr>
          <a:xfrm>
            <a:off x="3342925" y="2114301"/>
            <a:ext cx="982500" cy="311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weights</a:t>
            </a:r>
            <a:endParaRPr sz="1800" dirty="0"/>
          </a:p>
        </p:txBody>
      </p:sp>
      <p:cxnSp>
        <p:nvCxnSpPr>
          <p:cNvPr id="2435" name="Shape 2435"/>
          <p:cNvCxnSpPr>
            <a:stCxn id="2430" idx="3"/>
            <a:endCxn id="2434" idx="1"/>
          </p:cNvCxnSpPr>
          <p:nvPr/>
        </p:nvCxnSpPr>
        <p:spPr>
          <a:xfrm rot="10800000" flipH="1">
            <a:off x="3088850" y="2270150"/>
            <a:ext cx="254100" cy="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36" name="Shape 2436"/>
          <p:cNvSpPr/>
          <p:nvPr/>
        </p:nvSpPr>
        <p:spPr>
          <a:xfrm>
            <a:off x="4588063" y="1231075"/>
            <a:ext cx="1470900" cy="3891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new predicts</a:t>
            </a:r>
            <a:endParaRPr sz="1800" dirty="0"/>
          </a:p>
        </p:txBody>
      </p:sp>
      <p:sp>
        <p:nvSpPr>
          <p:cNvPr id="2437" name="Shape 2437"/>
          <p:cNvSpPr txBox="1"/>
          <p:nvPr/>
        </p:nvSpPr>
        <p:spPr>
          <a:xfrm>
            <a:off x="2213150" y="782825"/>
            <a:ext cx="12045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predicts</a:t>
            </a:r>
            <a:endParaRPr dirty="0"/>
          </a:p>
        </p:txBody>
      </p:sp>
      <p:cxnSp>
        <p:nvCxnSpPr>
          <p:cNvPr id="2438" name="Shape 2438"/>
          <p:cNvCxnSpPr>
            <a:endCxn id="2436" idx="1"/>
          </p:cNvCxnSpPr>
          <p:nvPr/>
        </p:nvCxnSpPr>
        <p:spPr>
          <a:xfrm>
            <a:off x="3091663" y="1425625"/>
            <a:ext cx="149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39" name="Shape 2439"/>
          <p:cNvCxnSpPr>
            <a:stCxn id="2434" idx="0"/>
          </p:cNvCxnSpPr>
          <p:nvPr/>
        </p:nvCxnSpPr>
        <p:spPr>
          <a:xfrm rot="10800000" flipH="1">
            <a:off x="3834175" y="1441401"/>
            <a:ext cx="331200" cy="67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2440" name="Shape 2440"/>
          <p:cNvGraphicFramePr/>
          <p:nvPr/>
        </p:nvGraphicFramePr>
        <p:xfrm>
          <a:off x="1291063" y="2918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{846CAA5C-96A5-4F47-9073-41C3652DD7A2}</a:tableStyleId>
              </a:tblPr>
              <a:tblGrid>
                <a:gridCol w="28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Method</a:t>
                      </a:r>
                      <a:endParaRPr dirty="0"/>
                    </a:p>
                  </a:txBody>
                  <a:tcPr marL="91425" marR="91425" marT="91425" marB="91425"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RMSE</a:t>
                      </a:r>
                      <a:endParaRPr dirty="0"/>
                    </a:p>
                  </a:txBody>
                  <a:tcPr marL="91425" marR="91425" marT="91425" marB="91425"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CF item-item with baseline rating</a:t>
                      </a:r>
                      <a:endParaRPr dirty="0"/>
                    </a:p>
                  </a:txBody>
                  <a:tcPr marL="91425" marR="91425" marT="91425" marB="91425"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0.34</a:t>
                      </a:r>
                      <a:endParaRPr dirty="0"/>
                    </a:p>
                  </a:txBody>
                  <a:tcPr marL="91425" marR="91425" marT="91425" marB="91425"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Latent factor: iter=20, rank=20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0.47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Ensemble: averaging weight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0.36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9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Ensemble: least-squares weight </a:t>
                      </a:r>
                      <a:endParaRPr dirty="0"/>
                    </a:p>
                  </a:txBody>
                  <a:tcPr marL="91425" marR="91425" marT="91425" marB="91425"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0.33</a:t>
                      </a:r>
                      <a:endParaRPr dirty="0"/>
                    </a:p>
                  </a:txBody>
                  <a:tcPr marL="91425" marR="91425" marT="91425" marB="91425"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441" name="Shape 24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5161" y="1691755"/>
            <a:ext cx="1690550" cy="760094"/>
          </a:xfrm>
          <a:prstGeom prst="rect">
            <a:avLst/>
          </a:prstGeom>
          <a:noFill/>
          <a:ln>
            <a:noFill/>
          </a:ln>
        </p:spPr>
      </p:pic>
      <p:sp>
        <p:nvSpPr>
          <p:cNvPr id="2442" name="Shape 2442"/>
          <p:cNvSpPr/>
          <p:nvPr/>
        </p:nvSpPr>
        <p:spPr>
          <a:xfrm>
            <a:off x="136750" y="677375"/>
            <a:ext cx="6132000" cy="20616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Shape 2447"/>
          <p:cNvSpPr txBox="1"/>
          <p:nvPr/>
        </p:nvSpPr>
        <p:spPr>
          <a:xfrm>
            <a:off x="4426775" y="2549345"/>
            <a:ext cx="690000" cy="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…...</a:t>
            </a:r>
            <a:endParaRPr dirty="0"/>
          </a:p>
        </p:txBody>
      </p:sp>
      <p:sp>
        <p:nvSpPr>
          <p:cNvPr id="2448" name="Shape 2448"/>
          <p:cNvSpPr txBox="1">
            <a:spLocks noGrp="1"/>
          </p:cNvSpPr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Methods: hybrid filtering </a:t>
            </a:r>
            <a:endParaRPr dirty="0"/>
          </a:p>
        </p:txBody>
      </p:sp>
      <p:sp>
        <p:nvSpPr>
          <p:cNvPr id="2449" name="Shape 2449"/>
          <p:cNvSpPr txBox="1">
            <a:spLocks noGrp="1"/>
          </p:cNvSpPr>
          <p:nvPr>
            <p:ph type="body" idx="1"/>
          </p:nvPr>
        </p:nvSpPr>
        <p:spPr>
          <a:xfrm>
            <a:off x="404575" y="3914625"/>
            <a:ext cx="8520600" cy="11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Goal:</a:t>
            </a:r>
            <a:endParaRPr sz="2000" b="1" dirty="0"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Narrow down the calculation scope of item-item cf filtering.</a:t>
            </a:r>
            <a:endParaRPr dirty="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450" name="Shape 2450"/>
          <p:cNvSpPr txBox="1"/>
          <p:nvPr/>
        </p:nvSpPr>
        <p:spPr>
          <a:xfrm>
            <a:off x="689225" y="681900"/>
            <a:ext cx="1644300" cy="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Item-item CF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item</a:t>
            </a:r>
            <a:endParaRPr dirty="0"/>
          </a:p>
        </p:txBody>
      </p:sp>
      <p:sp>
        <p:nvSpPr>
          <p:cNvPr id="2451" name="Shape 2451"/>
          <p:cNvSpPr/>
          <p:nvPr/>
        </p:nvSpPr>
        <p:spPr>
          <a:xfrm>
            <a:off x="1031825" y="2051638"/>
            <a:ext cx="959100" cy="9591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items</a:t>
            </a:r>
            <a:endParaRPr dirty="0"/>
          </a:p>
        </p:txBody>
      </p:sp>
      <p:sp>
        <p:nvSpPr>
          <p:cNvPr id="2452" name="Shape 2452"/>
          <p:cNvSpPr txBox="1"/>
          <p:nvPr/>
        </p:nvSpPr>
        <p:spPr>
          <a:xfrm>
            <a:off x="689225" y="3476400"/>
            <a:ext cx="1644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</a:t>
            </a:r>
            <a:endParaRPr dirty="0"/>
          </a:p>
        </p:txBody>
      </p:sp>
      <p:sp>
        <p:nvSpPr>
          <p:cNvPr id="2453" name="Shape 2453"/>
          <p:cNvSpPr/>
          <p:nvPr/>
        </p:nvSpPr>
        <p:spPr>
          <a:xfrm>
            <a:off x="1342775" y="1514700"/>
            <a:ext cx="337200" cy="5013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54" name="Shape 2454"/>
          <p:cNvSpPr/>
          <p:nvPr/>
        </p:nvSpPr>
        <p:spPr>
          <a:xfrm>
            <a:off x="1342775" y="3046375"/>
            <a:ext cx="337200" cy="5013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55" name="Shape 2455"/>
          <p:cNvSpPr txBox="1"/>
          <p:nvPr/>
        </p:nvSpPr>
        <p:spPr>
          <a:xfrm>
            <a:off x="4399700" y="759063"/>
            <a:ext cx="35415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 recommendation system</a:t>
            </a:r>
            <a:endParaRPr dirty="0"/>
          </a:p>
        </p:txBody>
      </p:sp>
      <p:sp>
        <p:nvSpPr>
          <p:cNvPr id="2456" name="Shape 2456"/>
          <p:cNvSpPr txBox="1"/>
          <p:nvPr/>
        </p:nvSpPr>
        <p:spPr>
          <a:xfrm>
            <a:off x="4145813" y="1188263"/>
            <a:ext cx="11277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I</a:t>
            </a:r>
            <a:endParaRPr dirty="0"/>
          </a:p>
        </p:txBody>
      </p:sp>
      <p:sp>
        <p:nvSpPr>
          <p:cNvPr id="2457" name="Shape 2457"/>
          <p:cNvSpPr txBox="1"/>
          <p:nvPr/>
        </p:nvSpPr>
        <p:spPr>
          <a:xfrm>
            <a:off x="7226025" y="1188263"/>
            <a:ext cx="11277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II</a:t>
            </a:r>
            <a:endParaRPr dirty="0"/>
          </a:p>
        </p:txBody>
      </p:sp>
      <p:sp>
        <p:nvSpPr>
          <p:cNvPr id="2458" name="Shape 2458"/>
          <p:cNvSpPr/>
          <p:nvPr/>
        </p:nvSpPr>
        <p:spPr>
          <a:xfrm>
            <a:off x="4230125" y="1643725"/>
            <a:ext cx="959100" cy="9591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items</a:t>
            </a:r>
            <a:endParaRPr dirty="0"/>
          </a:p>
        </p:txBody>
      </p:sp>
      <p:sp>
        <p:nvSpPr>
          <p:cNvPr id="2459" name="Shape 2459"/>
          <p:cNvSpPr txBox="1"/>
          <p:nvPr/>
        </p:nvSpPr>
        <p:spPr>
          <a:xfrm>
            <a:off x="7118300" y="1731050"/>
            <a:ext cx="11277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item</a:t>
            </a:r>
            <a:endParaRPr dirty="0"/>
          </a:p>
        </p:txBody>
      </p:sp>
      <p:sp>
        <p:nvSpPr>
          <p:cNvPr id="2460" name="Shape 2460"/>
          <p:cNvSpPr/>
          <p:nvPr/>
        </p:nvSpPr>
        <p:spPr>
          <a:xfrm>
            <a:off x="4903088" y="3008075"/>
            <a:ext cx="501300" cy="5013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k-1</a:t>
            </a:r>
            <a:endParaRPr sz="1000" dirty="0"/>
          </a:p>
        </p:txBody>
      </p:sp>
      <p:sp>
        <p:nvSpPr>
          <p:cNvPr id="2461" name="Shape 2461"/>
          <p:cNvSpPr/>
          <p:nvPr/>
        </p:nvSpPr>
        <p:spPr>
          <a:xfrm>
            <a:off x="5461088" y="3008075"/>
            <a:ext cx="501300" cy="5013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k</a:t>
            </a:r>
            <a:endParaRPr sz="1000" dirty="0"/>
          </a:p>
        </p:txBody>
      </p:sp>
      <p:sp>
        <p:nvSpPr>
          <p:cNvPr id="2462" name="Shape 2462"/>
          <p:cNvSpPr/>
          <p:nvPr/>
        </p:nvSpPr>
        <p:spPr>
          <a:xfrm>
            <a:off x="3588450" y="3008075"/>
            <a:ext cx="501300" cy="5013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</a:t>
            </a:r>
            <a:endParaRPr sz="1000" dirty="0"/>
          </a:p>
        </p:txBody>
      </p:sp>
      <p:sp>
        <p:nvSpPr>
          <p:cNvPr id="2463" name="Shape 2463"/>
          <p:cNvSpPr/>
          <p:nvPr/>
        </p:nvSpPr>
        <p:spPr>
          <a:xfrm>
            <a:off x="4123733" y="3008075"/>
            <a:ext cx="501300" cy="5013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endParaRPr sz="1000" dirty="0"/>
          </a:p>
        </p:txBody>
      </p:sp>
      <p:sp>
        <p:nvSpPr>
          <p:cNvPr id="2464" name="Shape 2464"/>
          <p:cNvSpPr/>
          <p:nvPr/>
        </p:nvSpPr>
        <p:spPr>
          <a:xfrm>
            <a:off x="7752650" y="3007825"/>
            <a:ext cx="501300" cy="5013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k-1</a:t>
            </a:r>
            <a:endParaRPr sz="1000" dirty="0"/>
          </a:p>
        </p:txBody>
      </p:sp>
      <p:sp>
        <p:nvSpPr>
          <p:cNvPr id="2465" name="Shape 2465"/>
          <p:cNvSpPr/>
          <p:nvPr/>
        </p:nvSpPr>
        <p:spPr>
          <a:xfrm>
            <a:off x="8310650" y="3007825"/>
            <a:ext cx="501300" cy="5013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k</a:t>
            </a:r>
            <a:endParaRPr sz="1000" dirty="0"/>
          </a:p>
        </p:txBody>
      </p:sp>
      <p:cxnSp>
        <p:nvCxnSpPr>
          <p:cNvPr id="2466" name="Shape 2466"/>
          <p:cNvCxnSpPr/>
          <p:nvPr/>
        </p:nvCxnSpPr>
        <p:spPr>
          <a:xfrm rot="10800000">
            <a:off x="6688675" y="2630275"/>
            <a:ext cx="0" cy="34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7" name="Shape 2467"/>
          <p:cNvCxnSpPr/>
          <p:nvPr/>
        </p:nvCxnSpPr>
        <p:spPr>
          <a:xfrm rot="10800000">
            <a:off x="7223950" y="2630275"/>
            <a:ext cx="0" cy="34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8" name="Shape 2468"/>
          <p:cNvCxnSpPr/>
          <p:nvPr/>
        </p:nvCxnSpPr>
        <p:spPr>
          <a:xfrm rot="10800000">
            <a:off x="8003300" y="2630275"/>
            <a:ext cx="0" cy="34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9" name="Shape 2469"/>
          <p:cNvCxnSpPr/>
          <p:nvPr/>
        </p:nvCxnSpPr>
        <p:spPr>
          <a:xfrm rot="10800000">
            <a:off x="8561300" y="2630275"/>
            <a:ext cx="0" cy="34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0" name="Shape 2470"/>
          <p:cNvSpPr/>
          <p:nvPr/>
        </p:nvSpPr>
        <p:spPr>
          <a:xfrm>
            <a:off x="6438013" y="3007825"/>
            <a:ext cx="501300" cy="5013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</a:t>
            </a:r>
            <a:endParaRPr sz="1000" dirty="0"/>
          </a:p>
        </p:txBody>
      </p:sp>
      <p:sp>
        <p:nvSpPr>
          <p:cNvPr id="2471" name="Shape 2471"/>
          <p:cNvSpPr/>
          <p:nvPr/>
        </p:nvSpPr>
        <p:spPr>
          <a:xfrm>
            <a:off x="6973295" y="3007825"/>
            <a:ext cx="501300" cy="5013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endParaRPr sz="1000" dirty="0"/>
          </a:p>
        </p:txBody>
      </p:sp>
      <p:cxnSp>
        <p:nvCxnSpPr>
          <p:cNvPr id="2472" name="Shape 2472"/>
          <p:cNvCxnSpPr>
            <a:endCxn id="2462" idx="0"/>
          </p:cNvCxnSpPr>
          <p:nvPr/>
        </p:nvCxnSpPr>
        <p:spPr>
          <a:xfrm>
            <a:off x="3835800" y="2647175"/>
            <a:ext cx="3300" cy="36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73" name="Shape 2473"/>
          <p:cNvCxnSpPr/>
          <p:nvPr/>
        </p:nvCxnSpPr>
        <p:spPr>
          <a:xfrm>
            <a:off x="4369450" y="2647175"/>
            <a:ext cx="3300" cy="36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74" name="Shape 2474"/>
          <p:cNvCxnSpPr/>
          <p:nvPr/>
        </p:nvCxnSpPr>
        <p:spPr>
          <a:xfrm>
            <a:off x="5136913" y="2647175"/>
            <a:ext cx="3300" cy="36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75" name="Shape 2475"/>
          <p:cNvCxnSpPr/>
          <p:nvPr/>
        </p:nvCxnSpPr>
        <p:spPr>
          <a:xfrm>
            <a:off x="5710075" y="2647175"/>
            <a:ext cx="3300" cy="36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76" name="Shape 2476"/>
          <p:cNvCxnSpPr>
            <a:stCxn id="2459" idx="2"/>
          </p:cNvCxnSpPr>
          <p:nvPr/>
        </p:nvCxnSpPr>
        <p:spPr>
          <a:xfrm>
            <a:off x="7682150" y="2087750"/>
            <a:ext cx="302400" cy="50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77" name="Shape 2477"/>
          <p:cNvSpPr txBox="1"/>
          <p:nvPr/>
        </p:nvSpPr>
        <p:spPr>
          <a:xfrm>
            <a:off x="7268625" y="2539360"/>
            <a:ext cx="690000" cy="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…...</a:t>
            </a:r>
            <a:endParaRPr dirty="0"/>
          </a:p>
        </p:txBody>
      </p:sp>
      <p:sp>
        <p:nvSpPr>
          <p:cNvPr id="2478" name="Shape 2478"/>
          <p:cNvSpPr txBox="1"/>
          <p:nvPr/>
        </p:nvSpPr>
        <p:spPr>
          <a:xfrm>
            <a:off x="4075178" y="3607200"/>
            <a:ext cx="13932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 subgroups</a:t>
            </a:r>
            <a:endParaRPr dirty="0"/>
          </a:p>
        </p:txBody>
      </p:sp>
      <p:sp>
        <p:nvSpPr>
          <p:cNvPr id="2479" name="Shape 2479"/>
          <p:cNvSpPr txBox="1"/>
          <p:nvPr/>
        </p:nvSpPr>
        <p:spPr>
          <a:xfrm>
            <a:off x="7306703" y="3975425"/>
            <a:ext cx="13932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</a:t>
            </a:r>
            <a:endParaRPr dirty="0"/>
          </a:p>
        </p:txBody>
      </p:sp>
      <p:sp>
        <p:nvSpPr>
          <p:cNvPr id="2480" name="Shape 2480"/>
          <p:cNvSpPr/>
          <p:nvPr/>
        </p:nvSpPr>
        <p:spPr>
          <a:xfrm>
            <a:off x="7834700" y="3538975"/>
            <a:ext cx="337200" cy="5013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Shape 2485"/>
          <p:cNvSpPr txBox="1">
            <a:spLocks noGrp="1"/>
          </p:cNvSpPr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Methods: hybrid filtering</a:t>
            </a:r>
            <a:endParaRPr dirty="0"/>
          </a:p>
        </p:txBody>
      </p:sp>
      <p:sp>
        <p:nvSpPr>
          <p:cNvPr id="2486" name="Shape 2486"/>
          <p:cNvSpPr txBox="1">
            <a:spLocks noGrp="1"/>
          </p:cNvSpPr>
          <p:nvPr>
            <p:ph type="body" idx="1"/>
          </p:nvPr>
        </p:nvSpPr>
        <p:spPr>
          <a:xfrm>
            <a:off x="252175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Three steps in phase I:</a:t>
            </a:r>
            <a:endParaRPr sz="2000" b="1"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Step 1: Preprocessing Data</a:t>
            </a:r>
            <a:endParaRPr b="1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Input: music item descriptions</a:t>
            </a:r>
            <a:endParaRPr dirty="0"/>
          </a:p>
          <a:p>
            <a:pPr marL="0" lvl="0" indent="4191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1.1   From nltk import word_tokenize, stopwords, LancasterStemmer</a:t>
            </a:r>
            <a:endParaRPr dirty="0"/>
          </a:p>
          <a:p>
            <a:pPr marL="0" lvl="0" indent="4191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1.2  Tokenize and lowercase input</a:t>
            </a:r>
            <a:endParaRPr dirty="0"/>
          </a:p>
          <a:p>
            <a:pPr marL="0" lvl="0" indent="4191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1.3  Get rid of stop-words in input</a:t>
            </a:r>
            <a:endParaRPr dirty="0"/>
          </a:p>
          <a:p>
            <a:pPr marL="0" lvl="0" indent="4191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1.4  Stem input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Output: text_preprocessed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Shape 16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Based Recommendation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96" name="Shape 169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Training Method- Cross Validation </a:t>
            </a:r>
            <a:endParaRPr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</a:t>
            </a:r>
            <a:r>
              <a:rPr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ser-triples dataset was split in a ratio of 80:20. </a:t>
            </a:r>
            <a:endParaRPr sz="18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</a:pPr>
            <a:r>
              <a:rPr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80% of the dataset was used to train a clustering model </a:t>
            </a:r>
            <a:endParaRPr sz="18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Created a profile for each user by merging the user-song dataset</a:t>
            </a:r>
            <a:endParaRPr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Each user profile consisted of a “mean” of all songs heard by a user in his lifetime (as per the dataset)</a:t>
            </a:r>
            <a:endParaRPr sz="18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</a:pPr>
            <a:r>
              <a:rPr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Clustered using K-means</a:t>
            </a:r>
            <a:endParaRPr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1" name="Shape 2491"/>
          <p:cNvSpPr txBox="1">
            <a:spLocks noGrp="1"/>
          </p:cNvSpPr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Methods: hybrid filtering</a:t>
            </a:r>
            <a:endParaRPr dirty="0"/>
          </a:p>
        </p:txBody>
      </p:sp>
      <p:sp>
        <p:nvSpPr>
          <p:cNvPr id="2492" name="Shape 2492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292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Step 2: Train tf-idf Model</a:t>
            </a:r>
            <a:endParaRPr b="1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2.1  From gensim import models, corpus</a:t>
            </a:r>
            <a:endParaRPr dirty="0"/>
          </a:p>
          <a:p>
            <a:pPr marL="0" lvl="0" indent="4191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2.1  Use TfidfModel to get tf-idf model with text preprocessed</a:t>
            </a:r>
            <a:endParaRPr dirty="0"/>
          </a:p>
          <a:p>
            <a:pPr marL="0" lvl="0" indent="4191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2.2 Covert weighs in item document matrix into tfidf through trained model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OutPut: item_document_tfidf matrix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Step 3: Train LSI model and group data</a:t>
            </a:r>
            <a:endParaRPr b="1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3.1  Use LsiModel to do 5 rank SVD on item_document_tfidf matrix</a:t>
            </a:r>
            <a:endParaRPr dirty="0"/>
          </a:p>
          <a:p>
            <a:pPr marL="0" lvl="0" indent="4191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 Get matrix with document-topic relation value as its entries</a:t>
            </a:r>
            <a:endParaRPr dirty="0"/>
          </a:p>
          <a:p>
            <a:pPr marL="0" lvl="0" indent="4191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3.3 For each document, choose the group number with the highest relation value.Assign each document to its group number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Output: list of (group number, document)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Shape 2497"/>
          <p:cNvSpPr txBox="1">
            <a:spLocks noGrp="1"/>
          </p:cNvSpPr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Methods: hybrid filtering</a:t>
            </a:r>
            <a:endParaRPr dirty="0"/>
          </a:p>
        </p:txBody>
      </p:sp>
      <p:sp>
        <p:nvSpPr>
          <p:cNvPr id="2498" name="Shape 2498"/>
          <p:cNvSpPr txBox="1">
            <a:spLocks noGrp="1"/>
          </p:cNvSpPr>
          <p:nvPr>
            <p:ph type="body" idx="1"/>
          </p:nvPr>
        </p:nvSpPr>
        <p:spPr>
          <a:xfrm>
            <a:off x="258250" y="11417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Total item descriptions: 154,310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music item descriptions : 16,035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Calculation scope reduction &gt; 70%</a:t>
            </a:r>
            <a:endParaRPr dirty="0"/>
          </a:p>
        </p:txBody>
      </p:sp>
      <p:graphicFrame>
        <p:nvGraphicFramePr>
          <p:cNvPr id="2499" name="Shape 2499"/>
          <p:cNvGraphicFramePr/>
          <p:nvPr/>
        </p:nvGraphicFramePr>
        <p:xfrm>
          <a:off x="4634925" y="695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{846CAA5C-96A5-4F47-9073-41C3652DD7A2}</a:tableStyleId>
              </a:tblPr>
              <a:tblGrid>
                <a:gridCol w="1062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5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 gridSpan="2"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Value name</a:t>
                      </a:r>
                      <a:endParaRPr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C5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Value</a:t>
                      </a:r>
                      <a:endParaRPr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Rank</a:t>
                      </a:r>
                      <a:endParaRPr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5</a:t>
                      </a:r>
                      <a:endParaRPr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rowSpan="5"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434343"/>
                        </a:solidFill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434343"/>
                        </a:solidFill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434343"/>
                        </a:solidFill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434343"/>
                        </a:solidFill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434343"/>
                        </a:solidFill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Subgroup</a:t>
                      </a:r>
                      <a:endParaRPr dirty="0">
                        <a:solidFill>
                          <a:srgbClr val="434343"/>
                        </a:solidFill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434343"/>
                        </a:solidFill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Percent</a:t>
                      </a:r>
                      <a:endParaRPr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Group1 percent</a:t>
                      </a:r>
                      <a:endParaRPr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16.1%</a:t>
                      </a:r>
                      <a:endParaRPr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Group2 percent</a:t>
                      </a:r>
                      <a:endParaRPr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31.8%</a:t>
                      </a:r>
                      <a:endParaRPr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Group3 percent</a:t>
                      </a:r>
                      <a:endParaRPr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20.3%</a:t>
                      </a:r>
                      <a:endParaRPr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Group4 percent</a:t>
                      </a:r>
                      <a:endParaRPr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17.9%</a:t>
                      </a:r>
                      <a:endParaRPr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Group5 percent</a:t>
                      </a:r>
                      <a:endParaRPr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13.9%</a:t>
                      </a:r>
                      <a:endParaRPr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Average RMSE</a:t>
                      </a:r>
                      <a:endParaRPr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0.77</a:t>
                      </a:r>
                      <a:endParaRPr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Shape 2504"/>
          <p:cNvSpPr txBox="1">
            <a:spLocks noGrp="1"/>
          </p:cNvSpPr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Methods: Link Analysis - PPR</a:t>
            </a:r>
            <a:endParaRPr dirty="0"/>
          </a:p>
        </p:txBody>
      </p:sp>
      <p:pic>
        <p:nvPicPr>
          <p:cNvPr id="2505" name="Shape 25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7400" y="1788900"/>
            <a:ext cx="2533500" cy="225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6" name="Shape 25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950" y="1956967"/>
            <a:ext cx="2533500" cy="2475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7" name="Shape 25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7950" y="761650"/>
            <a:ext cx="2550153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8" name="Shape 2508"/>
          <p:cNvSpPr txBox="1"/>
          <p:nvPr/>
        </p:nvSpPr>
        <p:spPr>
          <a:xfrm>
            <a:off x="954275" y="1459263"/>
            <a:ext cx="75471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Global Page Rank  					      	 Personalized Page Rank   </a:t>
            </a:r>
            <a:endParaRPr sz="1600" b="1" dirty="0"/>
          </a:p>
        </p:txBody>
      </p:sp>
      <p:sp>
        <p:nvSpPr>
          <p:cNvPr id="2509" name="Shape 2509"/>
          <p:cNvSpPr/>
          <p:nvPr/>
        </p:nvSpPr>
        <p:spPr>
          <a:xfrm>
            <a:off x="371325" y="1598400"/>
            <a:ext cx="301200" cy="266700"/>
          </a:xfrm>
          <a:prstGeom prst="horizontalScroll">
            <a:avLst>
              <a:gd name="adj" fmla="val 12500"/>
            </a:avLst>
          </a:prstGeom>
          <a:solidFill>
            <a:srgbClr val="FF0000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10" name="Shape 2510"/>
          <p:cNvSpPr/>
          <p:nvPr/>
        </p:nvSpPr>
        <p:spPr>
          <a:xfrm>
            <a:off x="4812325" y="1598398"/>
            <a:ext cx="301200" cy="304800"/>
          </a:xfrm>
          <a:prstGeom prst="horizontalScroll">
            <a:avLst>
              <a:gd name="adj" fmla="val 12500"/>
            </a:avLst>
          </a:prstGeom>
          <a:solidFill>
            <a:srgbClr val="FF0000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511" name="Shape 25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13500" y="914650"/>
            <a:ext cx="44958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2" name="Shape 25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97850" y="4369723"/>
            <a:ext cx="2533500" cy="607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3" name="Shape 25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66975" y="4348275"/>
            <a:ext cx="2487045" cy="77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Shape 2518"/>
          <p:cNvSpPr txBox="1">
            <a:spLocks noGrp="1"/>
          </p:cNvSpPr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Methods: Link Analysis --PPR</a:t>
            </a:r>
            <a:endParaRPr dirty="0"/>
          </a:p>
        </p:txBody>
      </p:sp>
      <p:pic>
        <p:nvPicPr>
          <p:cNvPr id="2519" name="Shape 25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575" y="1397880"/>
            <a:ext cx="2533500" cy="2520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0" name="Shape 25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3450" y="4296625"/>
            <a:ext cx="2459151" cy="64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1" name="Shape 2521"/>
          <p:cNvSpPr txBox="1"/>
          <p:nvPr/>
        </p:nvSpPr>
        <p:spPr>
          <a:xfrm>
            <a:off x="1228275" y="806963"/>
            <a:ext cx="75471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PPR for Recommendation System </a:t>
            </a:r>
            <a:endParaRPr sz="1600" b="1" dirty="0"/>
          </a:p>
        </p:txBody>
      </p:sp>
      <p:sp>
        <p:nvSpPr>
          <p:cNvPr id="2522" name="Shape 2522"/>
          <p:cNvSpPr/>
          <p:nvPr/>
        </p:nvSpPr>
        <p:spPr>
          <a:xfrm>
            <a:off x="739575" y="922475"/>
            <a:ext cx="301200" cy="266700"/>
          </a:xfrm>
          <a:prstGeom prst="horizontalScroll">
            <a:avLst>
              <a:gd name="adj" fmla="val 12500"/>
            </a:avLst>
          </a:prstGeom>
          <a:solidFill>
            <a:srgbClr val="FF0000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23" name="Shape 2523"/>
          <p:cNvSpPr txBox="1"/>
          <p:nvPr/>
        </p:nvSpPr>
        <p:spPr>
          <a:xfrm>
            <a:off x="3509725" y="1397875"/>
            <a:ext cx="61275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en" sz="1600" b="1"/>
              <a:t>Graph Construction</a:t>
            </a:r>
            <a:endParaRPr sz="1600" b="1" dirty="0"/>
          </a:p>
          <a:p>
            <a: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User nodes plus Item nodes</a:t>
            </a:r>
            <a:endParaRPr dirty="0"/>
          </a:p>
          <a:p>
            <a: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Bidirectional edges for </a:t>
            </a:r>
            <a:r>
              <a:rPr lang="en" b="1" u="sng"/>
              <a:t>positive</a:t>
            </a:r>
            <a:r>
              <a:rPr lang="en"/>
              <a:t> user-item relationships </a:t>
            </a:r>
            <a:endParaRPr dirty="0"/>
          </a:p>
          <a:p>
            <a: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Bipartite Graph </a:t>
            </a:r>
            <a:endParaRPr dirty="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en" sz="1600" b="1"/>
              <a:t>PPR </a:t>
            </a:r>
            <a:endParaRPr sz="1600" b="1" dirty="0"/>
          </a:p>
          <a:p>
            <a: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One user node  as starting node </a:t>
            </a:r>
            <a:endParaRPr sz="1600" dirty="0"/>
          </a:p>
          <a:p>
            <a: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Recommend top ranked items to starting user </a:t>
            </a:r>
            <a:endParaRPr sz="1600" dirty="0"/>
          </a:p>
          <a:p>
            <a:pPr marL="45720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en" sz="1600" b="1"/>
              <a:t>Rt Evaluation</a:t>
            </a:r>
            <a:endParaRPr b="1" dirty="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Shape 2528"/>
          <p:cNvSpPr txBox="1">
            <a:spLocks noGrp="1"/>
          </p:cNvSpPr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Methods: Link Analysis --PPR</a:t>
            </a:r>
            <a:endParaRPr dirty="0"/>
          </a:p>
        </p:txBody>
      </p:sp>
      <p:pic>
        <p:nvPicPr>
          <p:cNvPr id="2529" name="Shape 25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50" y="1380875"/>
            <a:ext cx="2685939" cy="140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0" name="Shape 2530"/>
          <p:cNvSpPr txBox="1"/>
          <p:nvPr/>
        </p:nvSpPr>
        <p:spPr>
          <a:xfrm>
            <a:off x="999675" y="730763"/>
            <a:ext cx="75471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Result Analysis :           matters </a:t>
            </a:r>
            <a:endParaRPr sz="1600" b="1" dirty="0"/>
          </a:p>
        </p:txBody>
      </p:sp>
      <p:sp>
        <p:nvSpPr>
          <p:cNvPr id="2531" name="Shape 2531"/>
          <p:cNvSpPr/>
          <p:nvPr/>
        </p:nvSpPr>
        <p:spPr>
          <a:xfrm>
            <a:off x="510975" y="846275"/>
            <a:ext cx="301200" cy="266700"/>
          </a:xfrm>
          <a:prstGeom prst="horizontalScroll">
            <a:avLst>
              <a:gd name="adj" fmla="val 12500"/>
            </a:avLst>
          </a:prstGeom>
          <a:solidFill>
            <a:srgbClr val="FF0000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532" name="Shape 25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9100" y="1253226"/>
            <a:ext cx="1625551" cy="166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3" name="Shape 25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1800" y="1125800"/>
            <a:ext cx="1871925" cy="182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4" name="Shape 25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5625" y="902134"/>
            <a:ext cx="301200" cy="210840"/>
          </a:xfrm>
          <a:prstGeom prst="rect">
            <a:avLst/>
          </a:prstGeom>
          <a:noFill/>
          <a:ln>
            <a:noFill/>
          </a:ln>
        </p:spPr>
      </p:pic>
      <p:sp>
        <p:nvSpPr>
          <p:cNvPr id="2535" name="Shape 2535"/>
          <p:cNvSpPr txBox="1"/>
          <p:nvPr/>
        </p:nvSpPr>
        <p:spPr>
          <a:xfrm>
            <a:off x="2745250" y="3096083"/>
            <a:ext cx="3766200" cy="18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en" sz="1600" b="1"/>
              <a:t>large alpha--0.5</a:t>
            </a:r>
            <a:endParaRPr sz="1600" b="1" dirty="0"/>
          </a:p>
          <a:p>
            <a: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Force random walk back to source node too often </a:t>
            </a:r>
            <a:endParaRPr dirty="0"/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Lost large scope info</a:t>
            </a:r>
            <a:endParaRPr dirty="0"/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Obtain local neighbor nodes only</a:t>
            </a:r>
            <a:endParaRPr dirty="0"/>
          </a:p>
        </p:txBody>
      </p:sp>
      <p:sp>
        <p:nvSpPr>
          <p:cNvPr id="2536" name="Shape 2536"/>
          <p:cNvSpPr txBox="1"/>
          <p:nvPr/>
        </p:nvSpPr>
        <p:spPr>
          <a:xfrm>
            <a:off x="5819800" y="3096075"/>
            <a:ext cx="3389400" cy="15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en" sz="1600" b="1"/>
              <a:t>small alpha--0.1</a:t>
            </a:r>
            <a:endParaRPr sz="1600" b="1" dirty="0"/>
          </a:p>
          <a:p>
            <a: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reduce to global Page Rank  </a:t>
            </a:r>
            <a:endParaRPr dirty="0"/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Recommend items with global popularity, not user specific recommendation </a:t>
            </a:r>
            <a:endParaRPr dirty="0"/>
          </a:p>
        </p:txBody>
      </p:sp>
      <p:sp>
        <p:nvSpPr>
          <p:cNvPr id="2537" name="Shape 2537"/>
          <p:cNvSpPr txBox="1"/>
          <p:nvPr/>
        </p:nvSpPr>
        <p:spPr>
          <a:xfrm>
            <a:off x="83100" y="3206700"/>
            <a:ext cx="2980500" cy="11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★"/>
            </a:pPr>
            <a:r>
              <a:rPr lang="en" sz="1600" b="1"/>
              <a:t>sensitive to alpha</a:t>
            </a:r>
            <a:endParaRPr sz="1600" b="1" dirty="0"/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en" sz="1600" b="1"/>
              <a:t>best accuracy with </a:t>
            </a:r>
            <a:endParaRPr sz="1600" b="1" dirty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        alpha=0.25</a:t>
            </a:r>
            <a:endParaRPr sz="1600" b="1" dirty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Shape 2542"/>
          <p:cNvSpPr txBox="1">
            <a:spLocks noGrp="1"/>
          </p:cNvSpPr>
          <p:nvPr>
            <p:ph type="title"/>
          </p:nvPr>
        </p:nvSpPr>
        <p:spPr>
          <a:xfrm>
            <a:off x="83100" y="-12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 dirty="0"/>
          </a:p>
        </p:txBody>
      </p:sp>
      <p:sp>
        <p:nvSpPr>
          <p:cNvPr id="2543" name="Shape 2543"/>
          <p:cNvSpPr txBox="1">
            <a:spLocks noGrp="1"/>
          </p:cNvSpPr>
          <p:nvPr>
            <p:ph type="body" idx="1"/>
          </p:nvPr>
        </p:nvSpPr>
        <p:spPr>
          <a:xfrm>
            <a:off x="311700" y="560525"/>
            <a:ext cx="8520600" cy="46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b="1"/>
              <a:t>Recommendation System Models Implementation and Comparison </a:t>
            </a:r>
            <a:endParaRPr b="1" dirty="0"/>
          </a:p>
          <a:p>
            <a:pPr marL="914400" marR="0" lvl="1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b="1"/>
              <a:t>Global Average, Latent Factor          baseline model</a:t>
            </a:r>
            <a:endParaRPr b="1" dirty="0"/>
          </a:p>
          <a:p>
            <a:pPr marL="914400" marR="0" lvl="1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b="1"/>
              <a:t>Item-Item CF                                        baseline rating improvement </a:t>
            </a:r>
            <a:endParaRPr b="1" dirty="0"/>
          </a:p>
          <a:p>
            <a:pPr marL="914400" marR="0" lvl="1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b="1"/>
              <a:t>Ensemble Model                                 more information is always better than less</a:t>
            </a:r>
            <a:endParaRPr b="1" dirty="0"/>
          </a:p>
          <a:p>
            <a:pPr marL="914400" marR="0" lvl="1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b="1"/>
              <a:t>Hybrid Model                                       efficient CF calculation given content information </a:t>
            </a:r>
            <a:endParaRPr b="1" dirty="0"/>
          </a:p>
          <a:p>
            <a:pPr marL="914400" marR="0" lvl="1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b="1"/>
              <a:t>PPR 						  random factor matters, experiment verified </a:t>
            </a:r>
            <a:endParaRPr b="1" dirty="0"/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b="1"/>
              <a:t>Efficiency</a:t>
            </a:r>
            <a:r>
              <a:rPr lang="en"/>
              <a:t> 	</a:t>
            </a:r>
            <a:endParaRPr dirty="0"/>
          </a:p>
          <a:p>
            <a:pPr marL="914400" lvl="1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b="1"/>
              <a:t>Global Average, Latent Factor</a:t>
            </a:r>
            <a:endParaRPr b="1" dirty="0"/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b="1"/>
              <a:t>Numerical Prediction </a:t>
            </a:r>
            <a:endParaRPr b="1" dirty="0"/>
          </a:p>
          <a:p>
            <a:pPr marL="914400" lvl="1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b="1"/>
              <a:t>Ensemble Model </a:t>
            </a:r>
            <a:endParaRPr b="1" dirty="0"/>
          </a:p>
          <a:p>
            <a:pPr marL="914400" lvl="1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b="1"/>
              <a:t>Hybrid Model,  given enough content information</a:t>
            </a:r>
            <a:endParaRPr b="1" dirty="0"/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b="1"/>
              <a:t>Top rank items</a:t>
            </a:r>
            <a:endParaRPr b="1" dirty="0"/>
          </a:p>
          <a:p>
            <a:pPr marL="914400" lvl="1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b="1"/>
              <a:t>PPR</a:t>
            </a:r>
            <a:endParaRPr dirty="0"/>
          </a:p>
          <a:p>
            <a:pPr marL="457200" lvl="0" indent="0" algn="just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just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just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8" name="Shape 2548"/>
          <p:cNvGrpSpPr/>
          <p:nvPr/>
        </p:nvGrpSpPr>
        <p:grpSpPr>
          <a:xfrm>
            <a:off x="331347" y="25253"/>
            <a:ext cx="8523380" cy="5069831"/>
            <a:chOff x="305069" y="25253"/>
            <a:chExt cx="8523380" cy="5069831"/>
          </a:xfrm>
        </p:grpSpPr>
        <p:pic>
          <p:nvPicPr>
            <p:cNvPr id="2549" name="Shape 2549"/>
            <p:cNvPicPr preferRelativeResize="0"/>
            <p:nvPr/>
          </p:nvPicPr>
          <p:blipFill rotWithShape="1">
            <a:blip r:embed="rId3">
              <a:alphaModFix/>
            </a:blip>
            <a:srcRect l="18905" t="34026" r="2712" b="33049"/>
            <a:stretch/>
          </p:blipFill>
          <p:spPr>
            <a:xfrm>
              <a:off x="305070" y="25253"/>
              <a:ext cx="6857977" cy="1693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0" name="Shape 2550"/>
            <p:cNvPicPr preferRelativeResize="0"/>
            <p:nvPr/>
          </p:nvPicPr>
          <p:blipFill rotWithShape="1">
            <a:blip r:embed="rId4">
              <a:alphaModFix/>
            </a:blip>
            <a:srcRect l="19203" t="43337" r="2414" b="23738"/>
            <a:stretch/>
          </p:blipFill>
          <p:spPr>
            <a:xfrm>
              <a:off x="305069" y="1713435"/>
              <a:ext cx="6857977" cy="1693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1" name="Shape 2551"/>
            <p:cNvPicPr preferRelativeResize="0"/>
            <p:nvPr/>
          </p:nvPicPr>
          <p:blipFill rotWithShape="1">
            <a:blip r:embed="rId5">
              <a:alphaModFix/>
            </a:blip>
            <a:srcRect l="19272" t="38937" r="2827" b="28139"/>
            <a:stretch/>
          </p:blipFill>
          <p:spPr>
            <a:xfrm>
              <a:off x="326095" y="3401634"/>
              <a:ext cx="6815901" cy="1693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2" name="Shape 2552"/>
            <p:cNvPicPr preferRelativeResize="0"/>
            <p:nvPr/>
          </p:nvPicPr>
          <p:blipFill rotWithShape="1">
            <a:blip r:embed="rId6">
              <a:alphaModFix/>
            </a:blip>
            <a:srcRect l="78250" t="43436" r="2835" b="23639"/>
            <a:stretch/>
          </p:blipFill>
          <p:spPr>
            <a:xfrm>
              <a:off x="7142008" y="25253"/>
              <a:ext cx="1654873" cy="1693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3" name="Shape 2553"/>
            <p:cNvPicPr preferRelativeResize="0"/>
            <p:nvPr/>
          </p:nvPicPr>
          <p:blipFill rotWithShape="1">
            <a:blip r:embed="rId6">
              <a:alphaModFix/>
            </a:blip>
            <a:srcRect l="59092" t="43436" r="21994" b="23639"/>
            <a:stretch/>
          </p:blipFill>
          <p:spPr>
            <a:xfrm>
              <a:off x="7173576" y="1713435"/>
              <a:ext cx="1654873" cy="1693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4" name="Shape 2554"/>
            <p:cNvPicPr preferRelativeResize="0"/>
            <p:nvPr/>
          </p:nvPicPr>
          <p:blipFill rotWithShape="1">
            <a:blip r:embed="rId6">
              <a:alphaModFix/>
            </a:blip>
            <a:srcRect l="39538" t="43436" r="42188" b="23639"/>
            <a:stretch/>
          </p:blipFill>
          <p:spPr>
            <a:xfrm>
              <a:off x="7159527" y="3370079"/>
              <a:ext cx="1598800" cy="16934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55" name="Shape 2555"/>
          <p:cNvSpPr/>
          <p:nvPr/>
        </p:nvSpPr>
        <p:spPr>
          <a:xfrm>
            <a:off x="0" y="4200"/>
            <a:ext cx="9108900" cy="5112000"/>
          </a:xfrm>
          <a:prstGeom prst="rect">
            <a:avLst/>
          </a:prstGeom>
          <a:solidFill>
            <a:srgbClr val="FFFFFF">
              <a:alpha val="76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56" name="Shape 2556"/>
          <p:cNvSpPr txBox="1">
            <a:spLocks noGrp="1"/>
          </p:cNvSpPr>
          <p:nvPr>
            <p:ph type="title" idx="4294967295"/>
          </p:nvPr>
        </p:nvSpPr>
        <p:spPr>
          <a:xfrm>
            <a:off x="1234050" y="1515100"/>
            <a:ext cx="6675900" cy="16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rgbClr val="FF0000"/>
                </a:solidFill>
              </a:rPr>
              <a:t>Thank you!</a:t>
            </a:r>
            <a:endParaRPr sz="8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Shape 2561"/>
          <p:cNvSpPr txBox="1">
            <a:spLocks noGrp="1"/>
          </p:cNvSpPr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Reference</a:t>
            </a:r>
            <a:endParaRPr dirty="0"/>
          </a:p>
        </p:txBody>
      </p:sp>
      <p:sp>
        <p:nvSpPr>
          <p:cNvPr id="2562" name="Shape 2562"/>
          <p:cNvSpPr txBox="1">
            <a:spLocks noGrp="1"/>
          </p:cNvSpPr>
          <p:nvPr>
            <p:ph type="body" idx="1"/>
          </p:nvPr>
        </p:nvSpPr>
        <p:spPr>
          <a:xfrm>
            <a:off x="311700" y="884225"/>
            <a:ext cx="8520600" cy="36846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u="sng">
                <a:solidFill>
                  <a:srgbClr val="000000"/>
                </a:solidFill>
                <a:hlinkClick r:id="rId3"/>
              </a:rPr>
              <a:t>http://www.mmds.org/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matrix factorization techniques for recommender systems,  Yehuda Koren Robert Bell and Chris Volinsky, 2009 IEEE Computer Society</a:t>
            </a:r>
            <a:endParaRPr dirty="0">
              <a:solidFill>
                <a:srgbClr val="000000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u="sng">
                <a:solidFill>
                  <a:srgbClr val="000000"/>
                </a:solidFill>
                <a:hlinkClick r:id="rId5"/>
              </a:rPr>
              <a:t>https://docs.google.com/presentation/d/1YMPJGo62hRPDz1iXQK2fITJAFOJn6H3oPD5vsrMwA1c/edit#slide=id.g9ee6c821b_9_0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https://datasciencemadesimpler.wordpress.com/tag/alternating-least-squares/</a:t>
            </a:r>
            <a:endParaRPr dirty="0">
              <a:solidFill>
                <a:srgbClr val="000000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Shape 256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/>
              <a:t>Real-time Internet traffic classification </a:t>
            </a:r>
            <a:endParaRPr sz="48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using Apache Spark platform</a:t>
            </a:r>
            <a:endParaRPr sz="4800" dirty="0"/>
          </a:p>
        </p:txBody>
      </p:sp>
      <p:sp>
        <p:nvSpPr>
          <p:cNvPr id="2568" name="Shape 256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Swetambari Verma, Swatilekha Chaudhury, Rowan Menezes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Shape 2573"/>
          <p:cNvGrpSpPr/>
          <p:nvPr/>
        </p:nvGrpSpPr>
        <p:grpSpPr>
          <a:xfrm>
            <a:off x="2362200" y="1343892"/>
            <a:ext cx="3359800" cy="1309275"/>
            <a:chOff x="0" y="0"/>
            <a:chExt cx="4479733" cy="1745700"/>
          </a:xfrm>
        </p:grpSpPr>
        <p:sp>
          <p:nvSpPr>
            <p:cNvPr id="2574" name="Shape 2574"/>
            <p:cNvSpPr/>
            <p:nvPr/>
          </p:nvSpPr>
          <p:spPr>
            <a:xfrm>
              <a:off x="0" y="0"/>
              <a:ext cx="1745700" cy="1745700"/>
            </a:xfrm>
            <a:prstGeom prst="pie">
              <a:avLst>
                <a:gd name="adj1" fmla="val 5400000"/>
                <a:gd name="adj2" fmla="val 16200000"/>
              </a:avLst>
            </a:prstGeom>
            <a:solidFill>
              <a:srgbClr val="CCCC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Shape 2575"/>
            <p:cNvSpPr/>
            <p:nvPr/>
          </p:nvSpPr>
          <p:spPr>
            <a:xfrm>
              <a:off x="872833" y="0"/>
              <a:ext cx="3606900" cy="1745700"/>
            </a:xfrm>
            <a:prstGeom prst="rect">
              <a:avLst/>
            </a:prstGeom>
            <a:solidFill>
              <a:srgbClr val="CCCCFF"/>
            </a:solidFill>
            <a:ln w="9525" cap="flat" cmpd="sng">
              <a:solidFill>
                <a:srgbClr val="599BD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Shape 2576"/>
            <p:cNvSpPr txBox="1"/>
            <p:nvPr/>
          </p:nvSpPr>
          <p:spPr>
            <a:xfrm>
              <a:off x="872833" y="0"/>
              <a:ext cx="3606900" cy="37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8575" tIns="48575" rIns="48575" bIns="4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alibri"/>
                <a:buNone/>
              </a:pPr>
              <a:r>
                <a:rPr lang="en" sz="13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VoIP</a:t>
              </a:r>
              <a:endParaRPr sz="1100" dirty="0"/>
            </a:p>
          </p:txBody>
        </p:sp>
        <p:sp>
          <p:nvSpPr>
            <p:cNvPr id="2577" name="Shape 2577"/>
            <p:cNvSpPr/>
            <p:nvPr/>
          </p:nvSpPr>
          <p:spPr>
            <a:xfrm>
              <a:off x="229117" y="370955"/>
              <a:ext cx="1287300" cy="1287300"/>
            </a:xfrm>
            <a:prstGeom prst="pie">
              <a:avLst>
                <a:gd name="adj1" fmla="val 5400000"/>
                <a:gd name="adj2" fmla="val 16200000"/>
              </a:avLst>
            </a:prstGeom>
            <a:solidFill>
              <a:srgbClr val="FBE4D4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Shape 2578"/>
            <p:cNvSpPr/>
            <p:nvPr/>
          </p:nvSpPr>
          <p:spPr>
            <a:xfrm>
              <a:off x="872833" y="370955"/>
              <a:ext cx="3606900" cy="1287300"/>
            </a:xfrm>
            <a:prstGeom prst="rect">
              <a:avLst/>
            </a:prstGeom>
            <a:solidFill>
              <a:srgbClr val="FBE4D4">
                <a:alpha val="89020"/>
              </a:srgbClr>
            </a:solidFill>
            <a:ln w="9525" cap="flat" cmpd="sng">
              <a:solidFill>
                <a:srgbClr val="599BD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Shape 2579"/>
            <p:cNvSpPr txBox="1"/>
            <p:nvPr/>
          </p:nvSpPr>
          <p:spPr>
            <a:xfrm>
              <a:off x="872833" y="370955"/>
              <a:ext cx="3606900" cy="37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8575" tIns="48575" rIns="48575" bIns="4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alibri"/>
                <a:buNone/>
              </a:pPr>
              <a:r>
                <a:rPr lang="en" sz="13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Downloads</a:t>
              </a:r>
              <a:endParaRPr sz="1100" dirty="0"/>
            </a:p>
          </p:txBody>
        </p:sp>
        <p:sp>
          <p:nvSpPr>
            <p:cNvPr id="2580" name="Shape 2580"/>
            <p:cNvSpPr/>
            <p:nvPr/>
          </p:nvSpPr>
          <p:spPr>
            <a:xfrm>
              <a:off x="458237" y="741910"/>
              <a:ext cx="829200" cy="829200"/>
            </a:xfrm>
            <a:prstGeom prst="pie">
              <a:avLst>
                <a:gd name="adj1" fmla="val 5400000"/>
                <a:gd name="adj2" fmla="val 16200000"/>
              </a:avLst>
            </a:prstGeom>
            <a:solidFill>
              <a:srgbClr val="E1EFD8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1" name="Shape 2581"/>
            <p:cNvSpPr/>
            <p:nvPr/>
          </p:nvSpPr>
          <p:spPr>
            <a:xfrm>
              <a:off x="872833" y="741910"/>
              <a:ext cx="3606900" cy="829200"/>
            </a:xfrm>
            <a:prstGeom prst="rect">
              <a:avLst/>
            </a:prstGeom>
            <a:solidFill>
              <a:srgbClr val="E1EFD8">
                <a:alpha val="89020"/>
              </a:srgbClr>
            </a:solidFill>
            <a:ln w="9525" cap="flat" cmpd="sng">
              <a:solidFill>
                <a:srgbClr val="599BD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2" name="Shape 2582"/>
            <p:cNvSpPr txBox="1"/>
            <p:nvPr/>
          </p:nvSpPr>
          <p:spPr>
            <a:xfrm>
              <a:off x="872833" y="741910"/>
              <a:ext cx="3606900" cy="37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8575" tIns="48575" rIns="48575" bIns="4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alibri"/>
                <a:buNone/>
              </a:pPr>
              <a:r>
                <a:rPr lang="en" sz="13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Video Streaming</a:t>
              </a:r>
              <a:endParaRPr sz="1100" dirty="0"/>
            </a:p>
          </p:txBody>
        </p:sp>
        <p:sp>
          <p:nvSpPr>
            <p:cNvPr id="2583" name="Shape 2583"/>
            <p:cNvSpPr/>
            <p:nvPr/>
          </p:nvSpPr>
          <p:spPr>
            <a:xfrm>
              <a:off x="687358" y="1112865"/>
              <a:ext cx="371100" cy="371100"/>
            </a:xfrm>
            <a:prstGeom prst="pie">
              <a:avLst>
                <a:gd name="adj1" fmla="val 5400000"/>
                <a:gd name="adj2" fmla="val 16200000"/>
              </a:avLst>
            </a:prstGeom>
            <a:solidFill>
              <a:srgbClr val="D0CEC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4" name="Shape 2584"/>
            <p:cNvSpPr/>
            <p:nvPr/>
          </p:nvSpPr>
          <p:spPr>
            <a:xfrm>
              <a:off x="872833" y="1112865"/>
              <a:ext cx="3606900" cy="371100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rgbClr val="599BD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5" name="Shape 2585"/>
            <p:cNvSpPr txBox="1"/>
            <p:nvPr/>
          </p:nvSpPr>
          <p:spPr>
            <a:xfrm>
              <a:off x="872833" y="1112865"/>
              <a:ext cx="3606900" cy="37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8575" tIns="48575" rIns="48575" bIns="4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alibri"/>
                <a:buNone/>
              </a:pPr>
              <a:r>
                <a:rPr lang="en" sz="13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Web Browsing</a:t>
              </a:r>
              <a:endParaRPr sz="1100" dirty="0"/>
            </a:p>
          </p:txBody>
        </p:sp>
      </p:grpSp>
      <p:sp>
        <p:nvSpPr>
          <p:cNvPr id="2586" name="Shape 2586"/>
          <p:cNvSpPr/>
          <p:nvPr/>
        </p:nvSpPr>
        <p:spPr>
          <a:xfrm>
            <a:off x="557213" y="1193006"/>
            <a:ext cx="1550100" cy="16572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ISP</a:t>
            </a:r>
            <a:endParaRPr sz="1100" dirty="0"/>
          </a:p>
        </p:txBody>
      </p:sp>
      <p:pic>
        <p:nvPicPr>
          <p:cNvPr id="2587" name="Shape 25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881" y="1493044"/>
            <a:ext cx="344400" cy="3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8" name="Shape 25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6490" y="2282537"/>
            <a:ext cx="847200" cy="4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9" name="Shape 2589"/>
          <p:cNvSpPr txBox="1"/>
          <p:nvPr/>
        </p:nvSpPr>
        <p:spPr>
          <a:xfrm>
            <a:off x="557213" y="202461"/>
            <a:ext cx="7315200" cy="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20000"/>
              </a:buClr>
              <a:buFont typeface="Calibri"/>
              <a:buNone/>
            </a:pPr>
            <a:r>
              <a:rPr lang="en" sz="3600" b="1" i="0" u="none" strike="noStrike" cap="none">
                <a:solidFill>
                  <a:srgbClr val="A20000"/>
                </a:solidFill>
                <a:latin typeface="Calibri"/>
                <a:ea typeface="Calibri"/>
                <a:cs typeface="Calibri"/>
                <a:sym typeface="Calibri"/>
              </a:rPr>
              <a:t>PROBLEM DEFINITION</a:t>
            </a:r>
            <a:br>
              <a:rPr lang="en" sz="28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2800" b="0" i="0" u="none" strike="noStrike" cap="none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0" name="Shape 2590"/>
          <p:cNvSpPr txBox="1"/>
          <p:nvPr/>
        </p:nvSpPr>
        <p:spPr>
          <a:xfrm>
            <a:off x="2944091" y="935950"/>
            <a:ext cx="282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Petabytes of Data</a:t>
            </a:r>
            <a:endParaRPr sz="1100" dirty="0"/>
          </a:p>
        </p:txBody>
      </p:sp>
      <p:cxnSp>
        <p:nvCxnSpPr>
          <p:cNvPr id="2591" name="Shape 2591"/>
          <p:cNvCxnSpPr>
            <a:stCxn id="2586" idx="3"/>
            <a:endCxn id="2574" idx="2"/>
          </p:cNvCxnSpPr>
          <p:nvPr/>
        </p:nvCxnSpPr>
        <p:spPr>
          <a:xfrm rot="10800000" flipH="1">
            <a:off x="2107313" y="1998506"/>
            <a:ext cx="255000" cy="23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triangle" w="lg" len="lg"/>
          </a:ln>
        </p:spPr>
      </p:cxnSp>
      <p:sp>
        <p:nvSpPr>
          <p:cNvPr id="2592" name="Shape 2592"/>
          <p:cNvSpPr/>
          <p:nvPr/>
        </p:nvSpPr>
        <p:spPr>
          <a:xfrm>
            <a:off x="557213" y="3262450"/>
            <a:ext cx="7315200" cy="43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Real-time Internet traffic classification using Apache Spark platform</a:t>
            </a:r>
            <a:endParaRPr sz="11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Shape 170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Based Recommendation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2" name="Shape 170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Testing </a:t>
            </a:r>
            <a:endParaRPr sz="18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Generated 10 nearest neighbours for each user</a:t>
            </a:r>
            <a:endParaRPr sz="18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Evaluated by comparing recommendations to actual values present in the dataset</a:t>
            </a:r>
            <a:endParaRPr sz="18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03" name="Shape 17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200" y="3383825"/>
            <a:ext cx="2289500" cy="14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4" name="Shape 17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3875" y="3247025"/>
            <a:ext cx="5199075" cy="168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7" name="Shape 2597"/>
          <p:cNvGrpSpPr/>
          <p:nvPr/>
        </p:nvGrpSpPr>
        <p:grpSpPr>
          <a:xfrm>
            <a:off x="2362200" y="1343892"/>
            <a:ext cx="3359800" cy="1309275"/>
            <a:chOff x="0" y="0"/>
            <a:chExt cx="4479733" cy="1745700"/>
          </a:xfrm>
        </p:grpSpPr>
        <p:sp>
          <p:nvSpPr>
            <p:cNvPr id="2598" name="Shape 2598"/>
            <p:cNvSpPr/>
            <p:nvPr/>
          </p:nvSpPr>
          <p:spPr>
            <a:xfrm>
              <a:off x="0" y="0"/>
              <a:ext cx="1745700" cy="1745700"/>
            </a:xfrm>
            <a:prstGeom prst="pie">
              <a:avLst>
                <a:gd name="adj1" fmla="val 5400000"/>
                <a:gd name="adj2" fmla="val 16200000"/>
              </a:avLst>
            </a:prstGeom>
            <a:solidFill>
              <a:srgbClr val="CCCC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Shape 2599"/>
            <p:cNvSpPr/>
            <p:nvPr/>
          </p:nvSpPr>
          <p:spPr>
            <a:xfrm>
              <a:off x="872833" y="0"/>
              <a:ext cx="3606900" cy="1745700"/>
            </a:xfrm>
            <a:prstGeom prst="rect">
              <a:avLst/>
            </a:prstGeom>
            <a:solidFill>
              <a:srgbClr val="CCCCFF"/>
            </a:solidFill>
            <a:ln w="9525" cap="flat" cmpd="sng">
              <a:solidFill>
                <a:srgbClr val="599BD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Shape 2600"/>
            <p:cNvSpPr txBox="1"/>
            <p:nvPr/>
          </p:nvSpPr>
          <p:spPr>
            <a:xfrm>
              <a:off x="872833" y="0"/>
              <a:ext cx="3606900" cy="37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8575" tIns="48575" rIns="48575" bIns="4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alibri"/>
                <a:buNone/>
              </a:pPr>
              <a:r>
                <a:rPr lang="en" sz="13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VoIP</a:t>
              </a:r>
              <a:endParaRPr sz="1100" dirty="0"/>
            </a:p>
          </p:txBody>
        </p:sp>
        <p:sp>
          <p:nvSpPr>
            <p:cNvPr id="2601" name="Shape 2601"/>
            <p:cNvSpPr/>
            <p:nvPr/>
          </p:nvSpPr>
          <p:spPr>
            <a:xfrm>
              <a:off x="229117" y="370955"/>
              <a:ext cx="1287300" cy="1287300"/>
            </a:xfrm>
            <a:prstGeom prst="pie">
              <a:avLst>
                <a:gd name="adj1" fmla="val 5400000"/>
                <a:gd name="adj2" fmla="val 16200000"/>
              </a:avLst>
            </a:prstGeom>
            <a:solidFill>
              <a:srgbClr val="FBE4D4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Shape 2602"/>
            <p:cNvSpPr/>
            <p:nvPr/>
          </p:nvSpPr>
          <p:spPr>
            <a:xfrm>
              <a:off x="872833" y="370955"/>
              <a:ext cx="3606900" cy="1287300"/>
            </a:xfrm>
            <a:prstGeom prst="rect">
              <a:avLst/>
            </a:prstGeom>
            <a:solidFill>
              <a:srgbClr val="FBE4D4">
                <a:alpha val="89020"/>
              </a:srgbClr>
            </a:solidFill>
            <a:ln w="9525" cap="flat" cmpd="sng">
              <a:solidFill>
                <a:srgbClr val="599BD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Shape 2603"/>
            <p:cNvSpPr txBox="1"/>
            <p:nvPr/>
          </p:nvSpPr>
          <p:spPr>
            <a:xfrm>
              <a:off x="872833" y="370955"/>
              <a:ext cx="3606900" cy="37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8575" tIns="48575" rIns="48575" bIns="4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alibri"/>
                <a:buNone/>
              </a:pPr>
              <a:r>
                <a:rPr lang="en" sz="13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Downloads</a:t>
              </a:r>
              <a:endParaRPr sz="1100" dirty="0"/>
            </a:p>
          </p:txBody>
        </p:sp>
        <p:sp>
          <p:nvSpPr>
            <p:cNvPr id="2604" name="Shape 2604"/>
            <p:cNvSpPr/>
            <p:nvPr/>
          </p:nvSpPr>
          <p:spPr>
            <a:xfrm>
              <a:off x="458237" y="741910"/>
              <a:ext cx="829200" cy="829200"/>
            </a:xfrm>
            <a:prstGeom prst="pie">
              <a:avLst>
                <a:gd name="adj1" fmla="val 5400000"/>
                <a:gd name="adj2" fmla="val 16200000"/>
              </a:avLst>
            </a:prstGeom>
            <a:solidFill>
              <a:srgbClr val="E1EFD8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5" name="Shape 2605"/>
            <p:cNvSpPr/>
            <p:nvPr/>
          </p:nvSpPr>
          <p:spPr>
            <a:xfrm>
              <a:off x="872833" y="741910"/>
              <a:ext cx="3606900" cy="829200"/>
            </a:xfrm>
            <a:prstGeom prst="rect">
              <a:avLst/>
            </a:prstGeom>
            <a:solidFill>
              <a:srgbClr val="E1EFD8">
                <a:alpha val="89020"/>
              </a:srgbClr>
            </a:solidFill>
            <a:ln w="9525" cap="flat" cmpd="sng">
              <a:solidFill>
                <a:srgbClr val="599BD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Shape 2606"/>
            <p:cNvSpPr txBox="1"/>
            <p:nvPr/>
          </p:nvSpPr>
          <p:spPr>
            <a:xfrm>
              <a:off x="872833" y="741910"/>
              <a:ext cx="3606900" cy="37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8575" tIns="48575" rIns="48575" bIns="4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alibri"/>
                <a:buNone/>
              </a:pPr>
              <a:r>
                <a:rPr lang="en" sz="13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Video Streaming</a:t>
              </a:r>
              <a:endParaRPr sz="1100" dirty="0"/>
            </a:p>
          </p:txBody>
        </p:sp>
        <p:sp>
          <p:nvSpPr>
            <p:cNvPr id="2607" name="Shape 2607"/>
            <p:cNvSpPr/>
            <p:nvPr/>
          </p:nvSpPr>
          <p:spPr>
            <a:xfrm>
              <a:off x="687358" y="1112865"/>
              <a:ext cx="371100" cy="371100"/>
            </a:xfrm>
            <a:prstGeom prst="pie">
              <a:avLst>
                <a:gd name="adj1" fmla="val 5400000"/>
                <a:gd name="adj2" fmla="val 16200000"/>
              </a:avLst>
            </a:prstGeom>
            <a:solidFill>
              <a:srgbClr val="D0CEC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8" name="Shape 2608"/>
            <p:cNvSpPr/>
            <p:nvPr/>
          </p:nvSpPr>
          <p:spPr>
            <a:xfrm>
              <a:off x="872833" y="1112865"/>
              <a:ext cx="3606900" cy="371100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rgbClr val="599BD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9" name="Shape 2609"/>
            <p:cNvSpPr txBox="1"/>
            <p:nvPr/>
          </p:nvSpPr>
          <p:spPr>
            <a:xfrm>
              <a:off x="872833" y="1112865"/>
              <a:ext cx="3606900" cy="37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8575" tIns="48575" rIns="48575" bIns="4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alibri"/>
                <a:buNone/>
              </a:pPr>
              <a:r>
                <a:rPr lang="en" sz="13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Web Browsing</a:t>
              </a:r>
              <a:endParaRPr sz="1100" dirty="0"/>
            </a:p>
          </p:txBody>
        </p:sp>
      </p:grpSp>
      <p:cxnSp>
        <p:nvCxnSpPr>
          <p:cNvPr id="2610" name="Shape 2610"/>
          <p:cNvCxnSpPr/>
          <p:nvPr/>
        </p:nvCxnSpPr>
        <p:spPr>
          <a:xfrm>
            <a:off x="5832763" y="2466108"/>
            <a:ext cx="1491000" cy="1000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triangle" w="lg" len="lg"/>
          </a:ln>
        </p:spPr>
      </p:cxnSp>
      <p:cxnSp>
        <p:nvCxnSpPr>
          <p:cNvPr id="2611" name="Shape 2611"/>
          <p:cNvCxnSpPr/>
          <p:nvPr/>
        </p:nvCxnSpPr>
        <p:spPr>
          <a:xfrm>
            <a:off x="5770427" y="1982786"/>
            <a:ext cx="1673400" cy="675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triangle" w="lg" len="lg"/>
          </a:ln>
        </p:spPr>
      </p:cxnSp>
      <p:cxnSp>
        <p:nvCxnSpPr>
          <p:cNvPr id="2612" name="Shape 2612"/>
          <p:cNvCxnSpPr/>
          <p:nvPr/>
        </p:nvCxnSpPr>
        <p:spPr>
          <a:xfrm rot="10800000" flipH="1">
            <a:off x="5792732" y="972875"/>
            <a:ext cx="1763700" cy="496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triangle" w="lg" len="lg"/>
          </a:ln>
        </p:spPr>
      </p:cxnSp>
      <p:cxnSp>
        <p:nvCxnSpPr>
          <p:cNvPr id="2613" name="Shape 2613"/>
          <p:cNvCxnSpPr/>
          <p:nvPr/>
        </p:nvCxnSpPr>
        <p:spPr>
          <a:xfrm rot="10800000" flipH="1">
            <a:off x="5818993" y="1637029"/>
            <a:ext cx="1662900" cy="56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triangle" w="lg" len="lg"/>
          </a:ln>
        </p:spPr>
      </p:cxnSp>
      <p:pic>
        <p:nvPicPr>
          <p:cNvPr id="2614" name="Shape 26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35200" y="364331"/>
            <a:ext cx="828600" cy="8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5" name="Shape 26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92575" y="2653136"/>
            <a:ext cx="714000" cy="7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6" name="Shape 26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67375" y="3652407"/>
            <a:ext cx="7644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7" name="Shape 26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78821" y="1419875"/>
            <a:ext cx="1141500" cy="8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8" name="Shape 2618"/>
          <p:cNvSpPr/>
          <p:nvPr/>
        </p:nvSpPr>
        <p:spPr>
          <a:xfrm>
            <a:off x="557213" y="1193006"/>
            <a:ext cx="1550100" cy="16572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ISP</a:t>
            </a:r>
            <a:endParaRPr sz="1100" dirty="0"/>
          </a:p>
        </p:txBody>
      </p:sp>
      <p:pic>
        <p:nvPicPr>
          <p:cNvPr id="2619" name="Shape 26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9881" y="1493044"/>
            <a:ext cx="344400" cy="3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0" name="Shape 26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96490" y="2282537"/>
            <a:ext cx="847200" cy="4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1" name="Shape 2621"/>
          <p:cNvSpPr txBox="1"/>
          <p:nvPr/>
        </p:nvSpPr>
        <p:spPr>
          <a:xfrm>
            <a:off x="557213" y="202461"/>
            <a:ext cx="7315200" cy="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20000"/>
              </a:buClr>
              <a:buFont typeface="Calibri"/>
              <a:buNone/>
            </a:pPr>
            <a:r>
              <a:rPr lang="en" sz="3600" b="1" i="0" u="none" strike="noStrike" cap="none">
                <a:solidFill>
                  <a:srgbClr val="A20000"/>
                </a:solidFill>
                <a:latin typeface="Calibri"/>
                <a:ea typeface="Calibri"/>
                <a:cs typeface="Calibri"/>
                <a:sym typeface="Calibri"/>
              </a:rPr>
              <a:t>MOTIVATION</a:t>
            </a:r>
            <a:br>
              <a:rPr lang="en" sz="3600" b="1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600" b="1" i="0" u="none" strike="noStrike" cap="none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2" name="Shape 2622"/>
          <p:cNvSpPr txBox="1"/>
          <p:nvPr/>
        </p:nvSpPr>
        <p:spPr>
          <a:xfrm>
            <a:off x="2944091" y="935950"/>
            <a:ext cx="282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Petabytes of Data</a:t>
            </a:r>
            <a:endParaRPr sz="1100" dirty="0"/>
          </a:p>
        </p:txBody>
      </p:sp>
      <p:cxnSp>
        <p:nvCxnSpPr>
          <p:cNvPr id="2623" name="Shape 2623"/>
          <p:cNvCxnSpPr/>
          <p:nvPr/>
        </p:nvCxnSpPr>
        <p:spPr>
          <a:xfrm flipH="1">
            <a:off x="389143" y="2957336"/>
            <a:ext cx="999600" cy="1273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triangle" w="lg" len="lg"/>
          </a:ln>
        </p:spPr>
      </p:cxnSp>
      <p:cxnSp>
        <p:nvCxnSpPr>
          <p:cNvPr id="2624" name="Shape 2624"/>
          <p:cNvCxnSpPr/>
          <p:nvPr/>
        </p:nvCxnSpPr>
        <p:spPr>
          <a:xfrm>
            <a:off x="1585337" y="3007178"/>
            <a:ext cx="37800" cy="1256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triangle" w="lg" len="lg"/>
          </a:ln>
        </p:spPr>
      </p:cxnSp>
      <p:cxnSp>
        <p:nvCxnSpPr>
          <p:cNvPr id="2625" name="Shape 2625"/>
          <p:cNvCxnSpPr/>
          <p:nvPr/>
        </p:nvCxnSpPr>
        <p:spPr>
          <a:xfrm>
            <a:off x="1819725" y="2909794"/>
            <a:ext cx="1481100" cy="1380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triangle" w="lg" len="lg"/>
          </a:ln>
        </p:spPr>
      </p:cxnSp>
      <p:sp>
        <p:nvSpPr>
          <p:cNvPr id="2626" name="Shape 2626"/>
          <p:cNvSpPr/>
          <p:nvPr/>
        </p:nvSpPr>
        <p:spPr>
          <a:xfrm>
            <a:off x="280813" y="4290060"/>
            <a:ext cx="1132500" cy="4236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Advertising</a:t>
            </a:r>
            <a:endParaRPr sz="1100" dirty="0"/>
          </a:p>
        </p:txBody>
      </p:sp>
      <p:sp>
        <p:nvSpPr>
          <p:cNvPr id="2627" name="Shape 2627"/>
          <p:cNvSpPr/>
          <p:nvPr/>
        </p:nvSpPr>
        <p:spPr>
          <a:xfrm>
            <a:off x="1413162" y="4299932"/>
            <a:ext cx="1329900" cy="4137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Analytics</a:t>
            </a:r>
            <a:endParaRPr sz="1100" dirty="0"/>
          </a:p>
        </p:txBody>
      </p:sp>
      <p:sp>
        <p:nvSpPr>
          <p:cNvPr id="2628" name="Shape 2628"/>
          <p:cNvSpPr/>
          <p:nvPr/>
        </p:nvSpPr>
        <p:spPr>
          <a:xfrm>
            <a:off x="2743200" y="4290060"/>
            <a:ext cx="1714500" cy="4236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Load Balancing</a:t>
            </a:r>
            <a:endParaRPr sz="1100" dirty="0"/>
          </a:p>
        </p:txBody>
      </p:sp>
      <p:cxnSp>
        <p:nvCxnSpPr>
          <p:cNvPr id="2629" name="Shape 2629"/>
          <p:cNvCxnSpPr/>
          <p:nvPr/>
        </p:nvCxnSpPr>
        <p:spPr>
          <a:xfrm rot="10800000" flipH="1">
            <a:off x="2107406" y="1998581"/>
            <a:ext cx="254700" cy="23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triangle" w="lg" len="lg"/>
          </a:ln>
        </p:spPr>
      </p:cxn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4" name="Shape 2634"/>
          <p:cNvGrpSpPr/>
          <p:nvPr/>
        </p:nvGrpSpPr>
        <p:grpSpPr>
          <a:xfrm>
            <a:off x="2362200" y="1343892"/>
            <a:ext cx="3359800" cy="1309275"/>
            <a:chOff x="0" y="0"/>
            <a:chExt cx="4479733" cy="1745700"/>
          </a:xfrm>
        </p:grpSpPr>
        <p:sp>
          <p:nvSpPr>
            <p:cNvPr id="2635" name="Shape 2635"/>
            <p:cNvSpPr/>
            <p:nvPr/>
          </p:nvSpPr>
          <p:spPr>
            <a:xfrm>
              <a:off x="0" y="0"/>
              <a:ext cx="1745700" cy="1745700"/>
            </a:xfrm>
            <a:prstGeom prst="pie">
              <a:avLst>
                <a:gd name="adj1" fmla="val 5400000"/>
                <a:gd name="adj2" fmla="val 16200000"/>
              </a:avLst>
            </a:prstGeom>
            <a:solidFill>
              <a:srgbClr val="CCCC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Shape 2636"/>
            <p:cNvSpPr/>
            <p:nvPr/>
          </p:nvSpPr>
          <p:spPr>
            <a:xfrm>
              <a:off x="872833" y="0"/>
              <a:ext cx="3606900" cy="1745700"/>
            </a:xfrm>
            <a:prstGeom prst="rect">
              <a:avLst/>
            </a:prstGeom>
            <a:solidFill>
              <a:srgbClr val="CCCCFF"/>
            </a:solidFill>
            <a:ln w="9525" cap="flat" cmpd="sng">
              <a:solidFill>
                <a:srgbClr val="599BD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Shape 2637"/>
            <p:cNvSpPr txBox="1"/>
            <p:nvPr/>
          </p:nvSpPr>
          <p:spPr>
            <a:xfrm>
              <a:off x="872833" y="0"/>
              <a:ext cx="3606900" cy="37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8575" tIns="48575" rIns="48575" bIns="4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alibri"/>
                <a:buNone/>
              </a:pPr>
              <a:r>
                <a:rPr lang="en" sz="13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VoIP</a:t>
              </a:r>
              <a:endParaRPr sz="1100" dirty="0"/>
            </a:p>
          </p:txBody>
        </p:sp>
        <p:sp>
          <p:nvSpPr>
            <p:cNvPr id="2638" name="Shape 2638"/>
            <p:cNvSpPr/>
            <p:nvPr/>
          </p:nvSpPr>
          <p:spPr>
            <a:xfrm>
              <a:off x="229117" y="370955"/>
              <a:ext cx="1287300" cy="1287300"/>
            </a:xfrm>
            <a:prstGeom prst="pie">
              <a:avLst>
                <a:gd name="adj1" fmla="val 5400000"/>
                <a:gd name="adj2" fmla="val 16200000"/>
              </a:avLst>
            </a:prstGeom>
            <a:solidFill>
              <a:srgbClr val="FBE4D4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Shape 2639"/>
            <p:cNvSpPr/>
            <p:nvPr/>
          </p:nvSpPr>
          <p:spPr>
            <a:xfrm>
              <a:off x="872833" y="370955"/>
              <a:ext cx="3606900" cy="1287300"/>
            </a:xfrm>
            <a:prstGeom prst="rect">
              <a:avLst/>
            </a:prstGeom>
            <a:solidFill>
              <a:srgbClr val="FBE4D4">
                <a:alpha val="89020"/>
              </a:srgbClr>
            </a:solidFill>
            <a:ln w="9525" cap="flat" cmpd="sng">
              <a:solidFill>
                <a:srgbClr val="599BD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Shape 2640"/>
            <p:cNvSpPr txBox="1"/>
            <p:nvPr/>
          </p:nvSpPr>
          <p:spPr>
            <a:xfrm>
              <a:off x="872833" y="370955"/>
              <a:ext cx="3606900" cy="37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8575" tIns="48575" rIns="48575" bIns="4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alibri"/>
                <a:buNone/>
              </a:pPr>
              <a:r>
                <a:rPr lang="en" sz="13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Downloads</a:t>
              </a:r>
              <a:endParaRPr sz="1100" dirty="0"/>
            </a:p>
          </p:txBody>
        </p:sp>
        <p:sp>
          <p:nvSpPr>
            <p:cNvPr id="2641" name="Shape 2641"/>
            <p:cNvSpPr/>
            <p:nvPr/>
          </p:nvSpPr>
          <p:spPr>
            <a:xfrm>
              <a:off x="458237" y="741910"/>
              <a:ext cx="829200" cy="829200"/>
            </a:xfrm>
            <a:prstGeom prst="pie">
              <a:avLst>
                <a:gd name="adj1" fmla="val 5400000"/>
                <a:gd name="adj2" fmla="val 16200000"/>
              </a:avLst>
            </a:prstGeom>
            <a:solidFill>
              <a:srgbClr val="E1EFD8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Shape 2642"/>
            <p:cNvSpPr/>
            <p:nvPr/>
          </p:nvSpPr>
          <p:spPr>
            <a:xfrm>
              <a:off x="872833" y="741910"/>
              <a:ext cx="3606900" cy="829200"/>
            </a:xfrm>
            <a:prstGeom prst="rect">
              <a:avLst/>
            </a:prstGeom>
            <a:solidFill>
              <a:srgbClr val="E1EFD8">
                <a:alpha val="89020"/>
              </a:srgbClr>
            </a:solidFill>
            <a:ln w="9525" cap="flat" cmpd="sng">
              <a:solidFill>
                <a:srgbClr val="599BD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Shape 2643"/>
            <p:cNvSpPr txBox="1"/>
            <p:nvPr/>
          </p:nvSpPr>
          <p:spPr>
            <a:xfrm>
              <a:off x="872833" y="741910"/>
              <a:ext cx="3606900" cy="37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8575" tIns="48575" rIns="48575" bIns="4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alibri"/>
                <a:buNone/>
              </a:pPr>
              <a:r>
                <a:rPr lang="en" sz="13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Video Streaming</a:t>
              </a:r>
              <a:endParaRPr sz="1100" dirty="0"/>
            </a:p>
          </p:txBody>
        </p:sp>
        <p:sp>
          <p:nvSpPr>
            <p:cNvPr id="2644" name="Shape 2644"/>
            <p:cNvSpPr/>
            <p:nvPr/>
          </p:nvSpPr>
          <p:spPr>
            <a:xfrm>
              <a:off x="687358" y="1112865"/>
              <a:ext cx="371100" cy="371100"/>
            </a:xfrm>
            <a:prstGeom prst="pie">
              <a:avLst>
                <a:gd name="adj1" fmla="val 5400000"/>
                <a:gd name="adj2" fmla="val 16200000"/>
              </a:avLst>
            </a:prstGeom>
            <a:solidFill>
              <a:srgbClr val="D0CEC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5" name="Shape 2645"/>
            <p:cNvSpPr/>
            <p:nvPr/>
          </p:nvSpPr>
          <p:spPr>
            <a:xfrm>
              <a:off x="872833" y="1112865"/>
              <a:ext cx="3606900" cy="371100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rgbClr val="599BD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Shape 2646"/>
            <p:cNvSpPr txBox="1"/>
            <p:nvPr/>
          </p:nvSpPr>
          <p:spPr>
            <a:xfrm>
              <a:off x="872833" y="1112865"/>
              <a:ext cx="3606900" cy="37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8575" tIns="48575" rIns="48575" bIns="4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alibri"/>
                <a:buNone/>
              </a:pPr>
              <a:r>
                <a:rPr lang="en" sz="13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Web Browsing</a:t>
              </a:r>
              <a:endParaRPr sz="1100" dirty="0"/>
            </a:p>
          </p:txBody>
        </p:sp>
      </p:grpSp>
      <p:cxnSp>
        <p:nvCxnSpPr>
          <p:cNvPr id="2647" name="Shape 2647"/>
          <p:cNvCxnSpPr/>
          <p:nvPr/>
        </p:nvCxnSpPr>
        <p:spPr>
          <a:xfrm>
            <a:off x="5832763" y="2466108"/>
            <a:ext cx="1491000" cy="1000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triangle" w="lg" len="lg"/>
          </a:ln>
        </p:spPr>
      </p:cxnSp>
      <p:cxnSp>
        <p:nvCxnSpPr>
          <p:cNvPr id="2648" name="Shape 2648"/>
          <p:cNvCxnSpPr/>
          <p:nvPr/>
        </p:nvCxnSpPr>
        <p:spPr>
          <a:xfrm>
            <a:off x="5770427" y="1982786"/>
            <a:ext cx="1673400" cy="675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triangle" w="lg" len="lg"/>
          </a:ln>
        </p:spPr>
      </p:cxnSp>
      <p:cxnSp>
        <p:nvCxnSpPr>
          <p:cNvPr id="2649" name="Shape 2649"/>
          <p:cNvCxnSpPr/>
          <p:nvPr/>
        </p:nvCxnSpPr>
        <p:spPr>
          <a:xfrm rot="10800000" flipH="1">
            <a:off x="5792732" y="972875"/>
            <a:ext cx="1763700" cy="496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triangle" w="lg" len="lg"/>
          </a:ln>
        </p:spPr>
      </p:cxnSp>
      <p:cxnSp>
        <p:nvCxnSpPr>
          <p:cNvPr id="2650" name="Shape 2650"/>
          <p:cNvCxnSpPr/>
          <p:nvPr/>
        </p:nvCxnSpPr>
        <p:spPr>
          <a:xfrm rot="10800000" flipH="1">
            <a:off x="5818993" y="1637029"/>
            <a:ext cx="1662900" cy="56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triangle" w="lg" len="lg"/>
          </a:ln>
        </p:spPr>
      </p:cxnSp>
      <p:pic>
        <p:nvPicPr>
          <p:cNvPr id="2651" name="Shape 26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35200" y="364331"/>
            <a:ext cx="828600" cy="8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2" name="Shape 26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92575" y="2653136"/>
            <a:ext cx="714000" cy="7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3" name="Shape 26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67375" y="3652407"/>
            <a:ext cx="7644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4" name="Shape 265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78821" y="1419875"/>
            <a:ext cx="1141500" cy="8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5" name="Shape 2655"/>
          <p:cNvSpPr/>
          <p:nvPr/>
        </p:nvSpPr>
        <p:spPr>
          <a:xfrm>
            <a:off x="557213" y="1193006"/>
            <a:ext cx="1550100" cy="16572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ISP</a:t>
            </a:r>
            <a:endParaRPr sz="1100" dirty="0"/>
          </a:p>
        </p:txBody>
      </p:sp>
      <p:pic>
        <p:nvPicPr>
          <p:cNvPr id="2656" name="Shape 265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9881" y="1493044"/>
            <a:ext cx="344400" cy="3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7" name="Shape 265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96490" y="2282537"/>
            <a:ext cx="847200" cy="4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8" name="Shape 2658"/>
          <p:cNvSpPr txBox="1"/>
          <p:nvPr/>
        </p:nvSpPr>
        <p:spPr>
          <a:xfrm>
            <a:off x="557213" y="202461"/>
            <a:ext cx="7315200" cy="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20000"/>
              </a:buClr>
              <a:buFont typeface="Calibri"/>
              <a:buNone/>
            </a:pPr>
            <a:r>
              <a:rPr lang="en" sz="3600" b="1" i="0" u="none" strike="noStrike" cap="none">
                <a:solidFill>
                  <a:srgbClr val="A20000"/>
                </a:solidFill>
                <a:latin typeface="Calibri"/>
                <a:ea typeface="Calibri"/>
                <a:cs typeface="Calibri"/>
                <a:sym typeface="Calibri"/>
              </a:rPr>
              <a:t>CHALLENGE</a:t>
            </a:r>
            <a:r>
              <a:rPr lang="en" sz="3600" b="0" i="0" u="none" strike="noStrike" cap="none">
                <a:solidFill>
                  <a:srgbClr val="A20000"/>
                </a:solidFill>
                <a:latin typeface="Calibri"/>
                <a:ea typeface="Calibri"/>
                <a:cs typeface="Calibri"/>
                <a:sym typeface="Calibri"/>
              </a:rPr>
              <a:t>!!</a:t>
            </a:r>
            <a:endParaRPr sz="1100" dirty="0"/>
          </a:p>
        </p:txBody>
      </p:sp>
      <p:sp>
        <p:nvSpPr>
          <p:cNvPr id="2659" name="Shape 2659"/>
          <p:cNvSpPr txBox="1"/>
          <p:nvPr/>
        </p:nvSpPr>
        <p:spPr>
          <a:xfrm>
            <a:off x="2944091" y="935950"/>
            <a:ext cx="282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Petabytes of Data</a:t>
            </a:r>
            <a:endParaRPr sz="1100" dirty="0"/>
          </a:p>
        </p:txBody>
      </p:sp>
      <p:pic>
        <p:nvPicPr>
          <p:cNvPr id="2660" name="Shape 266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025139" y="1311887"/>
            <a:ext cx="2745300" cy="1326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61" name="Shape 2661"/>
          <p:cNvCxnSpPr/>
          <p:nvPr/>
        </p:nvCxnSpPr>
        <p:spPr>
          <a:xfrm rot="10800000" flipH="1">
            <a:off x="2107406" y="1998581"/>
            <a:ext cx="254700" cy="23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triangle" w="lg" len="lg"/>
          </a:ln>
        </p:spPr>
      </p:cxnSp>
      <p:sp>
        <p:nvSpPr>
          <p:cNvPr id="2662" name="Shape 2662"/>
          <p:cNvSpPr/>
          <p:nvPr/>
        </p:nvSpPr>
        <p:spPr>
          <a:xfrm>
            <a:off x="1894406" y="3409346"/>
            <a:ext cx="1678500" cy="845700"/>
          </a:xfrm>
          <a:prstGeom prst="wedgeEllipseCallout">
            <a:avLst>
              <a:gd name="adj1" fmla="val 55106"/>
              <a:gd name="adj2" fmla="val -138155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is Encrypted</a:t>
            </a:r>
            <a:endParaRPr sz="1100" dirty="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7" name="Shape 2667"/>
          <p:cNvGrpSpPr/>
          <p:nvPr/>
        </p:nvGrpSpPr>
        <p:grpSpPr>
          <a:xfrm>
            <a:off x="2362200" y="1343892"/>
            <a:ext cx="3359800" cy="1309275"/>
            <a:chOff x="0" y="0"/>
            <a:chExt cx="4479733" cy="1745700"/>
          </a:xfrm>
        </p:grpSpPr>
        <p:sp>
          <p:nvSpPr>
            <p:cNvPr id="2668" name="Shape 2668"/>
            <p:cNvSpPr/>
            <p:nvPr/>
          </p:nvSpPr>
          <p:spPr>
            <a:xfrm>
              <a:off x="0" y="0"/>
              <a:ext cx="1745700" cy="1745700"/>
            </a:xfrm>
            <a:prstGeom prst="pie">
              <a:avLst>
                <a:gd name="adj1" fmla="val 5400000"/>
                <a:gd name="adj2" fmla="val 16200000"/>
              </a:avLst>
            </a:prstGeom>
            <a:solidFill>
              <a:srgbClr val="CCCC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Shape 2669"/>
            <p:cNvSpPr/>
            <p:nvPr/>
          </p:nvSpPr>
          <p:spPr>
            <a:xfrm>
              <a:off x="872833" y="0"/>
              <a:ext cx="3606900" cy="1745700"/>
            </a:xfrm>
            <a:prstGeom prst="rect">
              <a:avLst/>
            </a:prstGeom>
            <a:solidFill>
              <a:srgbClr val="CCCCFF"/>
            </a:solidFill>
            <a:ln w="9525" cap="flat" cmpd="sng">
              <a:solidFill>
                <a:srgbClr val="599BD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0" name="Shape 2670"/>
            <p:cNvSpPr txBox="1"/>
            <p:nvPr/>
          </p:nvSpPr>
          <p:spPr>
            <a:xfrm>
              <a:off x="872833" y="0"/>
              <a:ext cx="3606900" cy="37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8575" tIns="48575" rIns="48575" bIns="4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alibri"/>
                <a:buNone/>
              </a:pPr>
              <a:r>
                <a:rPr lang="en" sz="13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VoIP</a:t>
              </a:r>
              <a:endParaRPr sz="1100" dirty="0"/>
            </a:p>
          </p:txBody>
        </p:sp>
        <p:sp>
          <p:nvSpPr>
            <p:cNvPr id="2671" name="Shape 2671"/>
            <p:cNvSpPr/>
            <p:nvPr/>
          </p:nvSpPr>
          <p:spPr>
            <a:xfrm>
              <a:off x="229117" y="370955"/>
              <a:ext cx="1287300" cy="1287300"/>
            </a:xfrm>
            <a:prstGeom prst="pie">
              <a:avLst>
                <a:gd name="adj1" fmla="val 5400000"/>
                <a:gd name="adj2" fmla="val 16200000"/>
              </a:avLst>
            </a:prstGeom>
            <a:solidFill>
              <a:srgbClr val="FBE4D4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2" name="Shape 2672"/>
            <p:cNvSpPr/>
            <p:nvPr/>
          </p:nvSpPr>
          <p:spPr>
            <a:xfrm>
              <a:off x="872833" y="370955"/>
              <a:ext cx="3606900" cy="1287300"/>
            </a:xfrm>
            <a:prstGeom prst="rect">
              <a:avLst/>
            </a:prstGeom>
            <a:solidFill>
              <a:srgbClr val="FBE4D4">
                <a:alpha val="89020"/>
              </a:srgbClr>
            </a:solidFill>
            <a:ln w="9525" cap="flat" cmpd="sng">
              <a:solidFill>
                <a:srgbClr val="599BD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3" name="Shape 2673"/>
            <p:cNvSpPr txBox="1"/>
            <p:nvPr/>
          </p:nvSpPr>
          <p:spPr>
            <a:xfrm>
              <a:off x="872833" y="370955"/>
              <a:ext cx="3606900" cy="37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8575" tIns="48575" rIns="48575" bIns="4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alibri"/>
                <a:buNone/>
              </a:pPr>
              <a:r>
                <a:rPr lang="en" sz="13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Downloads</a:t>
              </a:r>
              <a:endParaRPr sz="1100" dirty="0"/>
            </a:p>
          </p:txBody>
        </p:sp>
        <p:sp>
          <p:nvSpPr>
            <p:cNvPr id="2674" name="Shape 2674"/>
            <p:cNvSpPr/>
            <p:nvPr/>
          </p:nvSpPr>
          <p:spPr>
            <a:xfrm>
              <a:off x="458237" y="741910"/>
              <a:ext cx="829200" cy="829200"/>
            </a:xfrm>
            <a:prstGeom prst="pie">
              <a:avLst>
                <a:gd name="adj1" fmla="val 5400000"/>
                <a:gd name="adj2" fmla="val 16200000"/>
              </a:avLst>
            </a:prstGeom>
            <a:solidFill>
              <a:srgbClr val="E1EFD8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5" name="Shape 2675"/>
            <p:cNvSpPr/>
            <p:nvPr/>
          </p:nvSpPr>
          <p:spPr>
            <a:xfrm>
              <a:off x="872833" y="741910"/>
              <a:ext cx="3606900" cy="829200"/>
            </a:xfrm>
            <a:prstGeom prst="rect">
              <a:avLst/>
            </a:prstGeom>
            <a:solidFill>
              <a:srgbClr val="E1EFD8">
                <a:alpha val="89020"/>
              </a:srgbClr>
            </a:solidFill>
            <a:ln w="9525" cap="flat" cmpd="sng">
              <a:solidFill>
                <a:srgbClr val="599BD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6" name="Shape 2676"/>
            <p:cNvSpPr txBox="1"/>
            <p:nvPr/>
          </p:nvSpPr>
          <p:spPr>
            <a:xfrm>
              <a:off x="872833" y="741910"/>
              <a:ext cx="3606900" cy="37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8575" tIns="48575" rIns="48575" bIns="4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alibri"/>
                <a:buNone/>
              </a:pPr>
              <a:r>
                <a:rPr lang="en" sz="13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Video Streaming</a:t>
              </a:r>
              <a:endParaRPr sz="1100" dirty="0"/>
            </a:p>
          </p:txBody>
        </p:sp>
        <p:sp>
          <p:nvSpPr>
            <p:cNvPr id="2677" name="Shape 2677"/>
            <p:cNvSpPr/>
            <p:nvPr/>
          </p:nvSpPr>
          <p:spPr>
            <a:xfrm>
              <a:off x="687358" y="1112865"/>
              <a:ext cx="371100" cy="371100"/>
            </a:xfrm>
            <a:prstGeom prst="pie">
              <a:avLst>
                <a:gd name="adj1" fmla="val 5400000"/>
                <a:gd name="adj2" fmla="val 16200000"/>
              </a:avLst>
            </a:prstGeom>
            <a:solidFill>
              <a:srgbClr val="D0CEC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8" name="Shape 2678"/>
            <p:cNvSpPr/>
            <p:nvPr/>
          </p:nvSpPr>
          <p:spPr>
            <a:xfrm>
              <a:off x="872833" y="1112865"/>
              <a:ext cx="3606900" cy="371100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rgbClr val="599BD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9" name="Shape 2679"/>
            <p:cNvSpPr txBox="1"/>
            <p:nvPr/>
          </p:nvSpPr>
          <p:spPr>
            <a:xfrm>
              <a:off x="872833" y="1112865"/>
              <a:ext cx="3606900" cy="37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8575" tIns="48575" rIns="48575" bIns="4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alibri"/>
                <a:buNone/>
              </a:pPr>
              <a:r>
                <a:rPr lang="en" sz="13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Web Browsing</a:t>
              </a:r>
              <a:endParaRPr sz="1100" dirty="0"/>
            </a:p>
          </p:txBody>
        </p:sp>
      </p:grpSp>
      <p:cxnSp>
        <p:nvCxnSpPr>
          <p:cNvPr id="2680" name="Shape 2680"/>
          <p:cNvCxnSpPr/>
          <p:nvPr/>
        </p:nvCxnSpPr>
        <p:spPr>
          <a:xfrm>
            <a:off x="5832763" y="2466108"/>
            <a:ext cx="1491000" cy="1000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triangle" w="lg" len="lg"/>
          </a:ln>
        </p:spPr>
      </p:cxnSp>
      <p:cxnSp>
        <p:nvCxnSpPr>
          <p:cNvPr id="2681" name="Shape 2681"/>
          <p:cNvCxnSpPr/>
          <p:nvPr/>
        </p:nvCxnSpPr>
        <p:spPr>
          <a:xfrm>
            <a:off x="5770427" y="1982786"/>
            <a:ext cx="1673400" cy="675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triangle" w="lg" len="lg"/>
          </a:ln>
        </p:spPr>
      </p:cxnSp>
      <p:cxnSp>
        <p:nvCxnSpPr>
          <p:cNvPr id="2682" name="Shape 2682"/>
          <p:cNvCxnSpPr/>
          <p:nvPr/>
        </p:nvCxnSpPr>
        <p:spPr>
          <a:xfrm rot="10800000" flipH="1">
            <a:off x="5792732" y="972875"/>
            <a:ext cx="1763700" cy="496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triangle" w="lg" len="lg"/>
          </a:ln>
        </p:spPr>
      </p:cxnSp>
      <p:cxnSp>
        <p:nvCxnSpPr>
          <p:cNvPr id="2683" name="Shape 2683"/>
          <p:cNvCxnSpPr/>
          <p:nvPr/>
        </p:nvCxnSpPr>
        <p:spPr>
          <a:xfrm rot="10800000" flipH="1">
            <a:off x="5818993" y="1637029"/>
            <a:ext cx="1662900" cy="56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triangle" w="lg" len="lg"/>
          </a:ln>
        </p:spPr>
      </p:cxnSp>
      <p:pic>
        <p:nvPicPr>
          <p:cNvPr id="2684" name="Shape 26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35200" y="364331"/>
            <a:ext cx="828600" cy="8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5" name="Shape 26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92575" y="2653136"/>
            <a:ext cx="714000" cy="7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6" name="Shape 268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67375" y="3652407"/>
            <a:ext cx="7644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7" name="Shape 268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78821" y="1419875"/>
            <a:ext cx="1141500" cy="8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8" name="Shape 2688"/>
          <p:cNvSpPr/>
          <p:nvPr/>
        </p:nvSpPr>
        <p:spPr>
          <a:xfrm>
            <a:off x="557213" y="1193006"/>
            <a:ext cx="1550100" cy="16572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ISP</a:t>
            </a:r>
            <a:endParaRPr sz="1100" dirty="0"/>
          </a:p>
        </p:txBody>
      </p:sp>
      <p:pic>
        <p:nvPicPr>
          <p:cNvPr id="2689" name="Shape 268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9881" y="1493044"/>
            <a:ext cx="344400" cy="3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0" name="Shape 269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96490" y="2282537"/>
            <a:ext cx="847200" cy="4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1" name="Shape 2691"/>
          <p:cNvSpPr txBox="1"/>
          <p:nvPr/>
        </p:nvSpPr>
        <p:spPr>
          <a:xfrm>
            <a:off x="557213" y="202461"/>
            <a:ext cx="7315200" cy="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20000"/>
              </a:buClr>
              <a:buFont typeface="Calibri"/>
              <a:buNone/>
            </a:pPr>
            <a:r>
              <a:rPr lang="en" sz="3600" b="1" i="0" u="none" strike="noStrike" cap="none">
                <a:solidFill>
                  <a:srgbClr val="A20000"/>
                </a:solidFill>
                <a:latin typeface="Calibri"/>
                <a:ea typeface="Calibri"/>
                <a:cs typeface="Calibri"/>
                <a:sym typeface="Calibri"/>
              </a:rPr>
              <a:t>SCOPE AND WHY BIG DATA</a:t>
            </a:r>
            <a:r>
              <a:rPr lang="en" sz="3600" b="0" i="0" u="none" strike="noStrike" cap="none">
                <a:solidFill>
                  <a:srgbClr val="A20000"/>
                </a:solidFill>
                <a:latin typeface="Calibri"/>
                <a:ea typeface="Calibri"/>
                <a:cs typeface="Calibri"/>
                <a:sym typeface="Calibri"/>
              </a:rPr>
              <a:t>!!</a:t>
            </a:r>
            <a:endParaRPr sz="1100" dirty="0"/>
          </a:p>
        </p:txBody>
      </p:sp>
      <p:sp>
        <p:nvSpPr>
          <p:cNvPr id="2692" name="Shape 2692"/>
          <p:cNvSpPr txBox="1"/>
          <p:nvPr/>
        </p:nvSpPr>
        <p:spPr>
          <a:xfrm>
            <a:off x="2944091" y="935950"/>
            <a:ext cx="282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Petabytes of Data</a:t>
            </a:r>
            <a:endParaRPr sz="1100" dirty="0"/>
          </a:p>
        </p:txBody>
      </p:sp>
      <p:pic>
        <p:nvPicPr>
          <p:cNvPr id="2693" name="Shape 269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025139" y="1311887"/>
            <a:ext cx="2745300" cy="132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4" name="Shape 2694"/>
          <p:cNvSpPr/>
          <p:nvPr/>
        </p:nvSpPr>
        <p:spPr>
          <a:xfrm flipH="1">
            <a:off x="4754541" y="2812213"/>
            <a:ext cx="1916100" cy="1194300"/>
          </a:xfrm>
          <a:prstGeom prst="wedgeEllipseCallout">
            <a:avLst>
              <a:gd name="adj1" fmla="val 73141"/>
              <a:gd name="adj2" fmla="val -53764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Overwhelming Amount of Data ”BIG DATA”</a:t>
            </a:r>
            <a:endParaRPr sz="1100" dirty="0"/>
          </a:p>
        </p:txBody>
      </p:sp>
      <p:cxnSp>
        <p:nvCxnSpPr>
          <p:cNvPr id="2695" name="Shape 2695"/>
          <p:cNvCxnSpPr/>
          <p:nvPr/>
        </p:nvCxnSpPr>
        <p:spPr>
          <a:xfrm rot="10800000" flipH="1">
            <a:off x="2107406" y="1998581"/>
            <a:ext cx="254700" cy="23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triangle" w="lg" len="lg"/>
          </a:ln>
        </p:spPr>
      </p:cxnSp>
      <p:sp>
        <p:nvSpPr>
          <p:cNvPr id="2696" name="Shape 2696"/>
          <p:cNvSpPr/>
          <p:nvPr/>
        </p:nvSpPr>
        <p:spPr>
          <a:xfrm>
            <a:off x="1894406" y="3409346"/>
            <a:ext cx="1678500" cy="845700"/>
          </a:xfrm>
          <a:prstGeom prst="wedgeEllipseCallout">
            <a:avLst>
              <a:gd name="adj1" fmla="val 55106"/>
              <a:gd name="adj2" fmla="val -138155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is Encrypted</a:t>
            </a:r>
            <a:endParaRPr sz="1100" dirty="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Shape 2701"/>
          <p:cNvSpPr txBox="1">
            <a:spLocks noGrp="1"/>
          </p:cNvSpPr>
          <p:nvPr>
            <p:ph type="title"/>
          </p:nvPr>
        </p:nvSpPr>
        <p:spPr>
          <a:xfrm>
            <a:off x="176322" y="288450"/>
            <a:ext cx="83238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71600" marR="0" lvl="0" indent="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matic SC"/>
              <a:buNone/>
            </a:pPr>
            <a:r>
              <a:rPr lang="en" sz="3600" b="1" i="0" u="none" strike="noStrike" cap="none">
                <a:solidFill>
                  <a:srgbClr val="A20000"/>
                </a:solidFill>
                <a:latin typeface="Calibri"/>
                <a:ea typeface="Calibri"/>
                <a:cs typeface="Calibri"/>
                <a:sym typeface="Calibri"/>
              </a:rPr>
              <a:t>DATA SOURCES AND VARIABLES</a:t>
            </a:r>
            <a:endParaRPr dirty="0"/>
          </a:p>
        </p:txBody>
      </p:sp>
      <p:sp>
        <p:nvSpPr>
          <p:cNvPr id="2702" name="Shape 2702"/>
          <p:cNvSpPr txBox="1">
            <a:spLocks noGrp="1"/>
          </p:cNvSpPr>
          <p:nvPr>
            <p:ph type="body" idx="1"/>
          </p:nvPr>
        </p:nvSpPr>
        <p:spPr>
          <a:xfrm>
            <a:off x="278573" y="1032619"/>
            <a:ext cx="8041200" cy="6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41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Source Code Pro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Sources: Network Traces (At least 5GB)</a:t>
            </a:r>
            <a:endParaRPr dirty="0"/>
          </a:p>
          <a:p>
            <a:pPr marL="457200" marR="0" lvl="0" indent="-127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Font typeface="Source Code Pro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127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Font typeface="Source Code Pro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127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Font typeface="Source Code Pro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Font typeface="Source Code Pro"/>
              <a:buNone/>
            </a:pPr>
            <a:endParaRPr sz="1800" b="0" i="0" u="none" strike="noStrike" cap="none" dirty="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703" name="Shape 27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65111" y="1238192"/>
            <a:ext cx="1431900" cy="155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4" name="Shape 27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60742" y="3022990"/>
            <a:ext cx="2316300" cy="13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5" name="Shape 270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9331" y="2207348"/>
            <a:ext cx="2686800" cy="20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6" name="Shape 2706"/>
          <p:cNvSpPr/>
          <p:nvPr/>
        </p:nvSpPr>
        <p:spPr>
          <a:xfrm>
            <a:off x="552761" y="4193516"/>
            <a:ext cx="18189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41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Font typeface="Arial"/>
              <a:buNone/>
            </a:pPr>
            <a:r>
              <a:rPr lang="en" sz="14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VoIP (Hangouts)</a:t>
            </a:r>
            <a:endParaRPr sz="1100" dirty="0"/>
          </a:p>
        </p:txBody>
      </p:sp>
      <p:sp>
        <p:nvSpPr>
          <p:cNvPr id="2707" name="Shape 2707"/>
          <p:cNvSpPr/>
          <p:nvPr/>
        </p:nvSpPr>
        <p:spPr>
          <a:xfrm>
            <a:off x="7007472" y="2600363"/>
            <a:ext cx="1492500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41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Font typeface="Arial"/>
              <a:buNone/>
            </a:pPr>
            <a:r>
              <a:rPr lang="en" sz="14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Downloads</a:t>
            </a:r>
            <a:endParaRPr sz="1100" dirty="0"/>
          </a:p>
        </p:txBody>
      </p:sp>
      <p:sp>
        <p:nvSpPr>
          <p:cNvPr id="2708" name="Shape 2708"/>
          <p:cNvSpPr/>
          <p:nvPr/>
        </p:nvSpPr>
        <p:spPr>
          <a:xfrm>
            <a:off x="5188505" y="4383420"/>
            <a:ext cx="18189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41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Font typeface="Arial"/>
              <a:buNone/>
            </a:pPr>
            <a:r>
              <a:rPr lang="en" sz="14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Web Browsing</a:t>
            </a:r>
            <a:endParaRPr sz="1100" dirty="0"/>
          </a:p>
        </p:txBody>
      </p:sp>
      <p:pic>
        <p:nvPicPr>
          <p:cNvPr id="2709" name="Shape 270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30409" y="1777575"/>
            <a:ext cx="1846500" cy="8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0" name="Shape 2710"/>
          <p:cNvSpPr/>
          <p:nvPr/>
        </p:nvSpPr>
        <p:spPr>
          <a:xfrm>
            <a:off x="2371725" y="2600361"/>
            <a:ext cx="2701800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41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Font typeface="Arial"/>
              <a:buNone/>
            </a:pPr>
            <a:r>
              <a:rPr lang="en" sz="14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Streaming Video (Youtube)</a:t>
            </a:r>
            <a:endParaRPr sz="1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7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7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7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7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7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Shape 2715"/>
          <p:cNvSpPr txBox="1">
            <a:spLocks noGrp="1"/>
          </p:cNvSpPr>
          <p:nvPr>
            <p:ph type="body" idx="1"/>
          </p:nvPr>
        </p:nvSpPr>
        <p:spPr>
          <a:xfrm>
            <a:off x="422306" y="955818"/>
            <a:ext cx="8158500" cy="41130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❑"/>
            </a:pPr>
            <a:r>
              <a:rPr lang="en" sz="1400" b="0" i="0" u="none" strike="noStrike" cap="none">
                <a:solidFill>
                  <a:srgbClr val="000000"/>
                </a:solidFill>
                <a:highlight>
                  <a:srgbClr val="EEEEEE"/>
                </a:highlight>
                <a:latin typeface="Calibri"/>
                <a:ea typeface="Calibri"/>
                <a:cs typeface="Calibri"/>
                <a:sym typeface="Calibri"/>
              </a:rPr>
              <a:t>Average packet size in bytes</a:t>
            </a:r>
            <a:endParaRPr sz="1400" b="0" i="0" u="none" strike="noStrike" cap="none" dirty="0">
              <a:solidFill>
                <a:srgbClr val="000000"/>
              </a:solidFill>
              <a:highlight>
                <a:srgbClr val="EEEEEE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❑"/>
            </a:pPr>
            <a:r>
              <a:rPr lang="en" sz="1400" b="0" i="0" u="none" strike="noStrike" cap="none">
                <a:solidFill>
                  <a:srgbClr val="000000"/>
                </a:solidFill>
                <a:highlight>
                  <a:srgbClr val="EEEEEE"/>
                </a:highlight>
                <a:latin typeface="Calibri"/>
                <a:ea typeface="Calibri"/>
                <a:cs typeface="Calibri"/>
                <a:sym typeface="Calibri"/>
              </a:rPr>
              <a:t>The number of bytes per second</a:t>
            </a:r>
            <a:endParaRPr dirty="0"/>
          </a:p>
          <a:p>
            <a:pPr marL="457200" marR="0" lvl="0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❑"/>
            </a:pPr>
            <a:r>
              <a:rPr lang="en" sz="1400" b="0" i="0" u="none" strike="noStrike" cap="none">
                <a:solidFill>
                  <a:srgbClr val="000000"/>
                </a:solidFill>
                <a:highlight>
                  <a:srgbClr val="EEEEEE"/>
                </a:highlight>
                <a:latin typeface="Calibri"/>
                <a:ea typeface="Calibri"/>
                <a:cs typeface="Calibri"/>
                <a:sym typeface="Calibri"/>
              </a:rPr>
              <a:t>The number of bits per second</a:t>
            </a:r>
            <a:endParaRPr dirty="0"/>
          </a:p>
          <a:p>
            <a:pPr marL="457200" marR="0" lvl="0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❑"/>
            </a:pPr>
            <a:r>
              <a:rPr lang="en" sz="1400" b="0" i="0" u="none" strike="noStrike" cap="none">
                <a:solidFill>
                  <a:srgbClr val="000000"/>
                </a:solidFill>
                <a:highlight>
                  <a:srgbClr val="EEEEEE"/>
                </a:highlight>
                <a:latin typeface="Calibri"/>
                <a:ea typeface="Calibri"/>
                <a:cs typeface="Calibri"/>
                <a:sym typeface="Calibri"/>
              </a:rPr>
              <a:t>The number of ICMP and ICMPv6 packets</a:t>
            </a:r>
            <a:endParaRPr dirty="0"/>
          </a:p>
          <a:p>
            <a:pPr marL="457200" marR="0" lvl="0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❑"/>
            </a:pPr>
            <a:r>
              <a:rPr lang="en" sz="1400" b="0" i="0" u="none" strike="noStrike" cap="none">
                <a:solidFill>
                  <a:srgbClr val="000000"/>
                </a:solidFill>
                <a:highlight>
                  <a:srgbClr val="EEEEEE"/>
                </a:highlight>
                <a:latin typeface="Calibri"/>
                <a:ea typeface="Calibri"/>
                <a:cs typeface="Calibri"/>
                <a:sym typeface="Calibri"/>
              </a:rPr>
              <a:t>The standard deviation of the size of each packet in bytes</a:t>
            </a:r>
            <a:endParaRPr dirty="0"/>
          </a:p>
          <a:p>
            <a:pPr marL="457200" marR="0" lvl="0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❑"/>
            </a:pPr>
            <a:r>
              <a:rPr lang="en" sz="1400" b="0" i="0" u="none" strike="noStrike" cap="none">
                <a:solidFill>
                  <a:srgbClr val="000000"/>
                </a:solidFill>
                <a:highlight>
                  <a:srgbClr val="EEEEEE"/>
                </a:highlight>
                <a:latin typeface="Calibri"/>
                <a:ea typeface="Calibri"/>
                <a:cs typeface="Calibri"/>
                <a:sym typeface="Calibri"/>
              </a:rPr>
              <a:t>The network "load" over the last minute</a:t>
            </a:r>
            <a:endParaRPr dirty="0"/>
          </a:p>
          <a:p>
            <a:pPr marL="457200" marR="0" lvl="0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❑"/>
            </a:pPr>
            <a:r>
              <a:rPr lang="en" sz="1400" b="0" i="0" u="none" strike="noStrike" cap="none">
                <a:solidFill>
                  <a:srgbClr val="000000"/>
                </a:solidFill>
                <a:highlight>
                  <a:srgbClr val="EEEEEE"/>
                </a:highlight>
                <a:latin typeface="Calibri"/>
                <a:ea typeface="Calibri"/>
                <a:cs typeface="Calibri"/>
                <a:sym typeface="Calibri"/>
              </a:rPr>
              <a:t>The maximum packet size in bytes</a:t>
            </a:r>
            <a:endParaRPr dirty="0"/>
          </a:p>
          <a:p>
            <a:pPr marL="457200" marR="0" lvl="0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❑"/>
            </a:pPr>
            <a:r>
              <a:rPr lang="en" sz="1400" b="0" i="0" u="none" strike="noStrike" cap="none">
                <a:solidFill>
                  <a:srgbClr val="000000"/>
                </a:solidFill>
                <a:highlight>
                  <a:srgbClr val="EEEEEE"/>
                </a:highlight>
                <a:latin typeface="Calibri"/>
                <a:ea typeface="Calibri"/>
                <a:cs typeface="Calibri"/>
                <a:sym typeface="Calibri"/>
              </a:rPr>
              <a:t>The minimum packet size in bytes</a:t>
            </a:r>
            <a:endParaRPr dirty="0"/>
          </a:p>
          <a:p>
            <a:pPr marL="457200" marR="0" lvl="0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❑"/>
            </a:pPr>
            <a:r>
              <a:rPr lang="en" sz="1400" b="0" i="0" u="none" strike="noStrike" cap="none">
                <a:solidFill>
                  <a:srgbClr val="000000"/>
                </a:solidFill>
                <a:highlight>
                  <a:srgbClr val="EEEEEE"/>
                </a:highlight>
                <a:latin typeface="Calibri"/>
                <a:ea typeface="Calibri"/>
                <a:cs typeface="Calibri"/>
                <a:sym typeface="Calibri"/>
              </a:rPr>
              <a:t>The number of bytes,number of TCP/UDP packets</a:t>
            </a:r>
            <a:endParaRPr sz="1400" b="0" i="0" u="none" strike="noStrike" cap="none" dirty="0">
              <a:solidFill>
                <a:srgbClr val="000000"/>
              </a:solidFill>
              <a:highlight>
                <a:srgbClr val="EEEEEE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Font typeface="Source Code Pro"/>
              <a:buNone/>
            </a:pPr>
            <a:r>
              <a:rPr lang="en" sz="1400" b="1" i="0" u="none" strike="noStrike" cap="none">
                <a:solidFill>
                  <a:srgbClr val="980000"/>
                </a:solidFill>
                <a:highlight>
                  <a:srgbClr val="EEEEEE"/>
                </a:highlight>
                <a:latin typeface="Calibri"/>
                <a:ea typeface="Calibri"/>
                <a:cs typeface="Calibri"/>
                <a:sym typeface="Calibri"/>
              </a:rPr>
              <a:t>No of Observations:</a:t>
            </a:r>
            <a:r>
              <a:rPr lang="en" sz="1400" b="0" i="0" u="none" strike="noStrike" cap="none">
                <a:solidFill>
                  <a:srgbClr val="980000"/>
                </a:solidFill>
                <a:highlight>
                  <a:srgbClr val="EEEEEE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400" b="0" i="0" u="none" strike="noStrike" cap="none">
                <a:solidFill>
                  <a:srgbClr val="000000"/>
                </a:solidFill>
                <a:highlight>
                  <a:srgbClr val="EEEEEE"/>
                </a:highlight>
                <a:latin typeface="Calibri"/>
                <a:ea typeface="Calibri"/>
                <a:cs typeface="Calibri"/>
                <a:sym typeface="Calibri"/>
              </a:rPr>
              <a:t>&gt;5GB</a:t>
            </a: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Font typeface="Source Code Pro"/>
              <a:buNone/>
            </a:pPr>
            <a:endParaRPr sz="1800" b="0" i="0" u="none" strike="noStrike" cap="none" dirty="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716" name="Shape 2716"/>
          <p:cNvSpPr txBox="1"/>
          <p:nvPr/>
        </p:nvSpPr>
        <p:spPr>
          <a:xfrm>
            <a:off x="176334" y="288454"/>
            <a:ext cx="68313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71600" marR="0" lvl="0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0000"/>
              </a:buClr>
              <a:buFont typeface="Calibri"/>
              <a:buNone/>
            </a:pPr>
            <a:r>
              <a:rPr lang="en" sz="3600" b="1" i="0" u="none" strike="noStrike" cap="none">
                <a:solidFill>
                  <a:srgbClr val="A20000"/>
                </a:solidFill>
                <a:latin typeface="Calibri"/>
                <a:ea typeface="Calibri"/>
                <a:cs typeface="Calibri"/>
                <a:sym typeface="Calibri"/>
              </a:rPr>
              <a:t>DATA FEATURES</a:t>
            </a:r>
            <a:endParaRPr sz="1100" dirty="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1" name="Shape 2721"/>
          <p:cNvSpPr txBox="1">
            <a:spLocks noGrp="1"/>
          </p:cNvSpPr>
          <p:nvPr>
            <p:ph type="body" idx="1"/>
          </p:nvPr>
        </p:nvSpPr>
        <p:spPr>
          <a:xfrm>
            <a:off x="311700" y="1228669"/>
            <a:ext cx="42492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Machine Learning:</a:t>
            </a:r>
            <a:endParaRPr sz="18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Training:</a:t>
            </a:r>
            <a:endParaRPr dirty="0"/>
          </a:p>
          <a:p>
            <a:pPr marL="342900" marR="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Input : Mixture Of Network Traces</a:t>
            </a:r>
            <a:endParaRPr dirty="0"/>
          </a:p>
          <a:p>
            <a:pPr marL="342900" marR="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Feature Vector Extraction</a:t>
            </a:r>
            <a:endParaRPr dirty="0"/>
          </a:p>
          <a:p>
            <a:pPr marL="3429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Code Pro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Machine Learning Model </a:t>
            </a:r>
            <a:r>
              <a:rPr lang="e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 </a:t>
            </a:r>
            <a:endParaRPr dirty="0"/>
          </a:p>
          <a:p>
            <a:pPr marL="342900" marR="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Supervised</a:t>
            </a:r>
            <a:endParaRPr dirty="0"/>
          </a:p>
          <a:p>
            <a:pPr marL="342900" marR="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Random Forest(on the basis of         	    accuracy)</a:t>
            </a:r>
            <a:endParaRPr dirty="0"/>
          </a:p>
        </p:txBody>
      </p:sp>
      <p:pic>
        <p:nvPicPr>
          <p:cNvPr id="2722" name="Shape 27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08004" y="1536369"/>
            <a:ext cx="4297800" cy="23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3" name="Shape 2723"/>
          <p:cNvSpPr txBox="1"/>
          <p:nvPr/>
        </p:nvSpPr>
        <p:spPr>
          <a:xfrm>
            <a:off x="311738" y="118906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0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matic SC"/>
              <a:buNone/>
            </a:pPr>
            <a:r>
              <a:rPr lang="en" sz="3600" b="1" i="0" u="none" strike="noStrike" cap="none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                      METHODS</a:t>
            </a:r>
            <a:endParaRPr sz="1100" dirty="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8" name="Shape 27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3312" y="1354144"/>
            <a:ext cx="2902500" cy="310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9" name="Shape 2729"/>
          <p:cNvSpPr/>
          <p:nvPr/>
        </p:nvSpPr>
        <p:spPr>
          <a:xfrm>
            <a:off x="363903" y="1281281"/>
            <a:ext cx="22530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marR="0" lvl="0" indent="-2794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Prediction :</a:t>
            </a:r>
            <a:endParaRPr sz="1100" dirty="0"/>
          </a:p>
        </p:txBody>
      </p:sp>
      <p:sp>
        <p:nvSpPr>
          <p:cNvPr id="2730" name="Shape 2730"/>
          <p:cNvSpPr txBox="1"/>
          <p:nvPr/>
        </p:nvSpPr>
        <p:spPr>
          <a:xfrm>
            <a:off x="311738" y="118906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0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matic SC"/>
              <a:buNone/>
            </a:pPr>
            <a:r>
              <a:rPr lang="en" sz="3600" b="1" i="0" u="none" strike="noStrike" cap="none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                      METHODS</a:t>
            </a:r>
            <a:endParaRPr sz="1100" dirty="0"/>
          </a:p>
        </p:txBody>
      </p:sp>
      <p:sp>
        <p:nvSpPr>
          <p:cNvPr id="2731" name="Shape 2731"/>
          <p:cNvSpPr txBox="1"/>
          <p:nvPr/>
        </p:nvSpPr>
        <p:spPr>
          <a:xfrm>
            <a:off x="1224643" y="1966426"/>
            <a:ext cx="3233100" cy="22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Real-Time Network Traces are injected onto the spark stream(HDFS)</a:t>
            </a:r>
            <a:endParaRPr sz="1100" dirty="0"/>
          </a:p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is classified by the classifier model</a:t>
            </a:r>
            <a:endParaRPr sz="11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2" name="Shape 2732"/>
          <p:cNvSpPr txBox="1"/>
          <p:nvPr/>
        </p:nvSpPr>
        <p:spPr>
          <a:xfrm>
            <a:off x="587828" y="3624943"/>
            <a:ext cx="35268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Real-Time Visualization Of the packets with the streaming network traces</a:t>
            </a:r>
            <a:endParaRPr sz="1100" dirty="0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7" name="Shape 2737"/>
          <p:cNvSpPr txBox="1">
            <a:spLocks noGrp="1"/>
          </p:cNvSpPr>
          <p:nvPr>
            <p:ph type="title"/>
          </p:nvPr>
        </p:nvSpPr>
        <p:spPr>
          <a:xfrm>
            <a:off x="311738" y="118906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0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matic SC"/>
              <a:buNone/>
            </a:pPr>
            <a:r>
              <a:rPr lang="en" sz="3600" b="1" i="0" u="none" strike="noStrike" cap="none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        RESULTS/EVALUATION</a:t>
            </a:r>
            <a:endParaRPr dirty="0"/>
          </a:p>
        </p:txBody>
      </p:sp>
      <p:pic>
        <p:nvPicPr>
          <p:cNvPr id="2738" name="Shape 27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7778" y="1291282"/>
            <a:ext cx="5739900" cy="316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3" name="Shape 27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375" y="963154"/>
            <a:ext cx="3997800" cy="22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4" name="Shape 27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3211" y="2703190"/>
            <a:ext cx="4068600" cy="22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5" name="Shape 2745"/>
          <p:cNvSpPr txBox="1">
            <a:spLocks noGrp="1"/>
          </p:cNvSpPr>
          <p:nvPr>
            <p:ph type="title"/>
          </p:nvPr>
        </p:nvSpPr>
        <p:spPr>
          <a:xfrm>
            <a:off x="311738" y="118906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0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matic SC"/>
              <a:buNone/>
            </a:pPr>
            <a:r>
              <a:rPr lang="en" sz="3600" b="1" i="0" u="none" strike="noStrike" cap="none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        RESULTS/EVALUATION</a:t>
            </a:r>
            <a:endParaRPr dirty="0"/>
          </a:p>
        </p:txBody>
      </p:sp>
      <p:sp>
        <p:nvSpPr>
          <p:cNvPr id="2746" name="Shape 2746" title="recording">
            <a:hlinkClick r:id="rId5"/>
          </p:cNvPr>
          <p:cNvSpPr/>
          <p:nvPr/>
        </p:nvSpPr>
        <p:spPr>
          <a:xfrm>
            <a:off x="50" y="0"/>
            <a:ext cx="9144000" cy="5143500"/>
          </a:xfrm>
          <a:prstGeom prst="rect">
            <a:avLst/>
          </a:prstGeom>
          <a:blipFill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1" name="Shape 2751"/>
          <p:cNvSpPr txBox="1">
            <a:spLocks noGrp="1"/>
          </p:cNvSpPr>
          <p:nvPr>
            <p:ph type="title"/>
          </p:nvPr>
        </p:nvSpPr>
        <p:spPr>
          <a:xfrm>
            <a:off x="311700" y="292849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14600" marR="0" lvl="0" indent="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matic SC"/>
              <a:buNone/>
            </a:pPr>
            <a:r>
              <a:rPr lang="en" sz="3600" b="1" i="0" u="none" strike="noStrike" cap="none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DISCUSSION</a:t>
            </a:r>
            <a:endParaRPr dirty="0"/>
          </a:p>
        </p:txBody>
      </p:sp>
      <p:sp>
        <p:nvSpPr>
          <p:cNvPr id="2752" name="Shape 2752"/>
          <p:cNvSpPr txBox="1">
            <a:spLocks noGrp="1"/>
          </p:cNvSpPr>
          <p:nvPr>
            <p:ph type="body" idx="1"/>
          </p:nvPr>
        </p:nvSpPr>
        <p:spPr>
          <a:xfrm>
            <a:off x="311700" y="1093856"/>
            <a:ext cx="8605500" cy="3591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342900" lvl="0" indent="-279400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Applications and businesses are moving towards encryption of network data making features extraction very limited and challenging.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79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Need to rely on features that don’t change with encryption like packet size, etc. 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79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Parameters like network latency, packet loss and jitter effects on performance can be used to fine tune the accuracy even further. 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Shape 17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Content Based Filtering</a:t>
            </a:r>
            <a:endParaRPr dirty="0"/>
          </a:p>
        </p:txBody>
      </p:sp>
      <p:sp>
        <p:nvSpPr>
          <p:cNvPr id="1710" name="Shape 17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Precision = True Positives / (True Positive + False Positive)</a:t>
            </a:r>
            <a:endParaRPr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Final Precision- 6.1% on entire MSD subset</a:t>
            </a:r>
            <a:endParaRPr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Performance for Content Based decreases with increase in size of data</a:t>
            </a:r>
            <a:endParaRPr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5943600" lvl="0" indent="457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*</a:t>
            </a:r>
            <a:endParaRPr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100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100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10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* http://www-personal.umich.edu/~yjli/content/projectreport.pdf</a:t>
            </a:r>
            <a:endParaRPr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100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100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100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11" name="Shape 17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9375" y="3365175"/>
            <a:ext cx="4325251" cy="120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7" name="Shape 2757"/>
          <p:cNvSpPr txBox="1">
            <a:spLocks noGrp="1"/>
          </p:cNvSpPr>
          <p:nvPr>
            <p:ph type="title"/>
          </p:nvPr>
        </p:nvSpPr>
        <p:spPr>
          <a:xfrm>
            <a:off x="311700" y="292849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14600" marR="0" lvl="0" indent="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matic SC"/>
              <a:buNone/>
            </a:pPr>
            <a:r>
              <a:rPr lang="en" sz="3600" b="1" i="0" u="none" strike="noStrike" cap="none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dirty="0"/>
          </a:p>
        </p:txBody>
      </p:sp>
      <p:sp>
        <p:nvSpPr>
          <p:cNvPr id="2758" name="Shape 2758"/>
          <p:cNvSpPr txBox="1"/>
          <p:nvPr/>
        </p:nvSpPr>
        <p:spPr>
          <a:xfrm>
            <a:off x="398700" y="969300"/>
            <a:ext cx="8745300" cy="3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342900" marR="0" lvl="0" indent="-279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Evaluated the classification accuracy of Naïve Bayes, Decision Tree, Random Forest and Logistics Regression.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79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Forest works the best for us.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79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 product is a real time visualization of the classification of data packets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79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work can be extended for other applications such as intrusion detections, anomaly detection in user data and control, routing traffic , building network profiles  for proactive network etc.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endParaRPr sz="1100" dirty="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3" name="Shape 2763"/>
          <p:cNvSpPr txBox="1">
            <a:spLocks noGrp="1"/>
          </p:cNvSpPr>
          <p:nvPr>
            <p:ph type="title"/>
          </p:nvPr>
        </p:nvSpPr>
        <p:spPr>
          <a:xfrm>
            <a:off x="311700" y="292849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14600" marR="0" lvl="0" indent="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matic SC"/>
              <a:buNone/>
            </a:pPr>
            <a:r>
              <a:rPr lang="en" sz="3600" b="1" i="0" u="none" strike="noStrike" cap="none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dirty="0"/>
          </a:p>
        </p:txBody>
      </p:sp>
      <p:sp>
        <p:nvSpPr>
          <p:cNvPr id="2764" name="Shape 2764"/>
          <p:cNvSpPr/>
          <p:nvPr/>
        </p:nvSpPr>
        <p:spPr>
          <a:xfrm>
            <a:off x="501025" y="1272750"/>
            <a:ext cx="8105400" cy="27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http://spark.apache.org/docs/latest/streaming-programming-guide.html </a:t>
            </a:r>
            <a:endParaRPr sz="11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Thuy T.T. Nguyen and Grenville Armitage, A Survey of Techniques for Internet Traffic Classification using Machine Learning</a:t>
            </a:r>
            <a:endParaRPr sz="11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Nigel Williams, Sebastian Zander, Grenville Armitage, A Preliminary Performance Comparison of Five Machine Learning Algorithms for Practical IP Traffic Flow Classification </a:t>
            </a:r>
            <a:endParaRPr sz="1100" dirty="0"/>
          </a:p>
          <a:p>
            <a:pPr marL="2540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0" name="Shape 2770"/>
          <p:cNvSpPr txBox="1">
            <a:spLocks noGrp="1"/>
          </p:cNvSpPr>
          <p:nvPr>
            <p:ph type="title"/>
          </p:nvPr>
        </p:nvSpPr>
        <p:spPr>
          <a:xfrm>
            <a:off x="2572219" y="1668825"/>
            <a:ext cx="5526600" cy="2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matic SC"/>
              <a:buNone/>
            </a:pPr>
            <a:r>
              <a:rPr lang="en" sz="5400" b="1" i="0" u="none" strike="noStrike" cap="none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dirty="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Shape 2775"/>
          <p:cNvSpPr txBox="1">
            <a:spLocks noGrp="1"/>
          </p:cNvSpPr>
          <p:nvPr>
            <p:ph type="ctrTitle"/>
          </p:nvPr>
        </p:nvSpPr>
        <p:spPr>
          <a:xfrm>
            <a:off x="1130300" y="718274"/>
            <a:ext cx="5825202" cy="1234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Trebuchet MS"/>
              <a:buNone/>
            </a:pPr>
            <a:r>
              <a:rPr lang="en" sz="41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Sentiment Analysis for </a:t>
            </a:r>
            <a:br>
              <a:rPr lang="en" sz="41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41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Streaming Data</a:t>
            </a:r>
            <a:endParaRPr sz="1100" dirty="0"/>
          </a:p>
        </p:txBody>
      </p:sp>
      <p:sp>
        <p:nvSpPr>
          <p:cNvPr id="2776" name="Shape 2776"/>
          <p:cNvSpPr txBox="1">
            <a:spLocks noGrp="1"/>
          </p:cNvSpPr>
          <p:nvPr>
            <p:ph type="subTitle" idx="1"/>
          </p:nvPr>
        </p:nvSpPr>
        <p:spPr>
          <a:xfrm>
            <a:off x="1130300" y="2094988"/>
            <a:ext cx="5963920" cy="1168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lang="en" sz="3100" b="0" i="0" u="none" strike="noStrike" cap="none" baseline="-2500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Starks of House Spark</a:t>
            </a:r>
            <a:endParaRPr sz="1100" dirty="0"/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lang="en" sz="12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Mayur Ghogale</a:t>
            </a:r>
            <a:endParaRPr sz="1100" dirty="0"/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lang="en" sz="12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Prasad Marla</a:t>
            </a:r>
            <a:endParaRPr sz="1100" dirty="0"/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lang="en" sz="12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Rashmi Narvekar</a:t>
            </a:r>
            <a:endParaRPr sz="1100" dirty="0"/>
          </a:p>
        </p:txBody>
      </p:sp>
      <p:pic>
        <p:nvPicPr>
          <p:cNvPr id="2777" name="Shape 27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75" y="3532475"/>
            <a:ext cx="3292750" cy="161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Shape 2782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Trebuchet MS"/>
              <a:buNone/>
            </a:pPr>
            <a:r>
              <a:rPr lang="en" sz="2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Big Picture Scope/ Motivation</a:t>
            </a:r>
            <a:endParaRPr sz="1100" dirty="0"/>
          </a:p>
        </p:txBody>
      </p:sp>
      <p:sp>
        <p:nvSpPr>
          <p:cNvPr id="2783" name="Shape 2783"/>
          <p:cNvSpPr txBox="1">
            <a:spLocks noGrp="1"/>
          </p:cNvSpPr>
          <p:nvPr>
            <p:ph type="body" idx="1"/>
          </p:nvPr>
        </p:nvSpPr>
        <p:spPr>
          <a:xfrm>
            <a:off x="508000" y="1620442"/>
            <a:ext cx="6447501" cy="291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558800" marR="0" lvl="1" indent="-215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" sz="15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Need:</a:t>
            </a:r>
            <a:endParaRPr sz="1100" dirty="0"/>
          </a:p>
          <a:p>
            <a:pPr marL="863600" marR="0" lvl="2" indent="-1778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ourier New"/>
              <a:buChar char="o"/>
            </a:pPr>
            <a:r>
              <a:rPr lang="en" sz="15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Adjusting marketing strategy</a:t>
            </a:r>
            <a:endParaRPr sz="1100" dirty="0"/>
          </a:p>
          <a:p>
            <a:pPr marL="863600" marR="0" lvl="2" indent="-1778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ourier New"/>
              <a:buChar char="o"/>
            </a:pPr>
            <a:r>
              <a:rPr lang="en" sz="15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Preventing spread of negative posts on social media</a:t>
            </a:r>
            <a:endParaRPr sz="1100" dirty="0"/>
          </a:p>
          <a:p>
            <a:pPr marL="863600" marR="0" lvl="2" indent="-1778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ourier New"/>
              <a:buChar char="o"/>
            </a:pPr>
            <a:r>
              <a:rPr lang="en" sz="15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Understanding immediate impact of an action</a:t>
            </a:r>
            <a:endParaRPr sz="1100" dirty="0"/>
          </a:p>
          <a:p>
            <a:pPr marL="558800" marR="0" lvl="1" indent="-2159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" sz="15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Various dictionary based approaches for sentiment and emotion analysis</a:t>
            </a:r>
            <a:endParaRPr sz="1100" dirty="0"/>
          </a:p>
          <a:p>
            <a:pPr marL="558800" marR="0" lvl="1" indent="-2159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" sz="15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Dictionaries generated using different methods</a:t>
            </a:r>
            <a:endParaRPr sz="1100" dirty="0"/>
          </a:p>
          <a:p>
            <a:pPr marL="558800" marR="0" lvl="1" indent="-2159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" sz="15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Compare performance of different dictionaries</a:t>
            </a:r>
            <a:endParaRPr sz="1100" dirty="0"/>
          </a:p>
          <a:p>
            <a:pPr marL="558800" marR="0" lvl="1" indent="-2159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" sz="15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Combining multiple dictionaries to derive results</a:t>
            </a:r>
            <a:endParaRPr sz="1100" dirty="0"/>
          </a:p>
          <a:p>
            <a:pPr marL="863600" marR="0" lvl="2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</a:pPr>
            <a:endParaRPr sz="11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8" name="Shape 2788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Trebuchet MS"/>
              <a:buNone/>
            </a:pPr>
            <a:r>
              <a:rPr lang="en" sz="2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Data</a:t>
            </a:r>
            <a:endParaRPr sz="1100" dirty="0"/>
          </a:p>
        </p:txBody>
      </p:sp>
      <p:sp>
        <p:nvSpPr>
          <p:cNvPr id="2789" name="Shape 2789"/>
          <p:cNvSpPr txBox="1">
            <a:spLocks noGrp="1"/>
          </p:cNvSpPr>
          <p:nvPr>
            <p:ph type="body" idx="1"/>
          </p:nvPr>
        </p:nvSpPr>
        <p:spPr>
          <a:xfrm>
            <a:off x="508000" y="1620442"/>
            <a:ext cx="6447501" cy="291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marR="0" lvl="0" indent="-2540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" sz="15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Source</a:t>
            </a:r>
            <a:endParaRPr sz="1100" dirty="0"/>
          </a:p>
          <a:p>
            <a:pPr marL="558800" marR="0" lvl="1" indent="-2159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" sz="15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Streaming tweets taken from Twitter API</a:t>
            </a:r>
            <a:endParaRPr sz="1100" dirty="0"/>
          </a:p>
          <a:p>
            <a:pPr marL="254000" marR="0" lvl="0" indent="-254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" sz="15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Data Dictionaries</a:t>
            </a:r>
            <a:endParaRPr sz="1100" dirty="0"/>
          </a:p>
          <a:p>
            <a:pPr marL="558800" marR="0" lvl="1" indent="-2159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" sz="15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Used 4 dictionaries with prelabeled word sentiments</a:t>
            </a:r>
            <a:endParaRPr sz="1100" dirty="0"/>
          </a:p>
          <a:p>
            <a:pPr marL="254000" marR="0" lvl="0" indent="-254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" sz="15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Number of features</a:t>
            </a:r>
            <a:endParaRPr sz="1100" dirty="0"/>
          </a:p>
          <a:p>
            <a:pPr marL="558800" marR="0" lvl="1" indent="-2159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" sz="15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Each word in a tweet contributes towards the sentiment</a:t>
            </a:r>
            <a:endParaRPr sz="1100" dirty="0"/>
          </a:p>
          <a:p>
            <a:pPr marL="558800" marR="0" lvl="1" indent="-2159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" sz="15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All such words in stream are variables for analysis</a:t>
            </a:r>
            <a:endParaRPr sz="1100" dirty="0"/>
          </a:p>
          <a:p>
            <a:pPr marL="558800" marR="0" lvl="1" indent="-1397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</a:pPr>
            <a:endParaRPr sz="15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4" name="Shape 2794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Trebuchet MS"/>
              <a:buNone/>
            </a:pPr>
            <a:r>
              <a:rPr lang="en" sz="2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Methods</a:t>
            </a:r>
            <a:endParaRPr sz="1100" dirty="0"/>
          </a:p>
        </p:txBody>
      </p:sp>
      <p:sp>
        <p:nvSpPr>
          <p:cNvPr id="2795" name="Shape 2795"/>
          <p:cNvSpPr txBox="1">
            <a:spLocks noGrp="1"/>
          </p:cNvSpPr>
          <p:nvPr>
            <p:ph type="body" idx="1"/>
          </p:nvPr>
        </p:nvSpPr>
        <p:spPr>
          <a:xfrm>
            <a:off x="508000" y="1620442"/>
            <a:ext cx="6447501" cy="291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marR="0" lvl="0" indent="-2540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" sz="15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Streaming</a:t>
            </a:r>
            <a:endParaRPr sz="1100" dirty="0"/>
          </a:p>
          <a:p>
            <a:pPr marL="558800" marR="0" lvl="1" indent="-2159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" sz="15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Used Apache Spark 2.0, Spark Twitter Streaming</a:t>
            </a:r>
            <a:endParaRPr sz="1100" dirty="0"/>
          </a:p>
          <a:p>
            <a:pPr marL="254000" marR="0" lvl="0" indent="-254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" sz="15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Cleaning the tweet data</a:t>
            </a:r>
            <a:endParaRPr sz="1100" dirty="0"/>
          </a:p>
          <a:p>
            <a:pPr marL="254000" marR="0" lvl="0" indent="-254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" sz="15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Calculating the score for the tweet</a:t>
            </a:r>
            <a:endParaRPr sz="1100" dirty="0"/>
          </a:p>
          <a:p>
            <a:pPr marL="558800" marR="0" lvl="1" indent="-2159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" sz="15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Sentiment Dictionaries</a:t>
            </a:r>
            <a:endParaRPr sz="1100" dirty="0"/>
          </a:p>
          <a:p>
            <a:pPr marL="254000" marR="0" lvl="0" indent="-254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" sz="15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Charts for visualizing results</a:t>
            </a:r>
            <a:endParaRPr sz="1100" dirty="0"/>
          </a:p>
          <a:p>
            <a:pPr marL="558800" marR="0" lvl="1" indent="-2159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" sz="15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HighCharts</a:t>
            </a:r>
            <a:endParaRPr sz="15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54000" marR="0" lvl="0" indent="-1778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</a:pPr>
            <a:endParaRPr sz="15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Shape 2800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501" cy="658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Trebuchet MS"/>
              <a:buNone/>
            </a:pPr>
            <a:r>
              <a:rPr lang="en" sz="2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Spark Streaming</a:t>
            </a:r>
            <a:endParaRPr sz="1100" dirty="0"/>
          </a:p>
        </p:txBody>
      </p:sp>
      <p:sp>
        <p:nvSpPr>
          <p:cNvPr id="2801" name="Shape 2801"/>
          <p:cNvSpPr txBox="1">
            <a:spLocks noGrp="1"/>
          </p:cNvSpPr>
          <p:nvPr>
            <p:ph type="body" idx="1"/>
          </p:nvPr>
        </p:nvSpPr>
        <p:spPr>
          <a:xfrm>
            <a:off x="508000" y="1115731"/>
            <a:ext cx="6447501" cy="3415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marR="0" lvl="0" indent="-2540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" sz="15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provides a high-level abstraction called discretized stream or DStream, which represents a continuous stream of data. </a:t>
            </a:r>
            <a:endParaRPr sz="1100" dirty="0"/>
          </a:p>
          <a:p>
            <a:pPr marL="254000" marR="0" lvl="0" indent="-254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" sz="15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Authenticating with twitter APIs to receive stream of tweets</a:t>
            </a:r>
            <a:endParaRPr sz="1100" dirty="0"/>
          </a:p>
          <a:p>
            <a:pPr marL="254000" marR="0" lvl="0" indent="-254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" sz="15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Stream duration</a:t>
            </a:r>
            <a:endParaRPr sz="1100" dirty="0"/>
          </a:p>
          <a:p>
            <a:pPr marL="254000" marR="0" lvl="0" indent="-254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" sz="15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Limitations of twitter stream</a:t>
            </a:r>
            <a:endParaRPr sz="1100" dirty="0"/>
          </a:p>
          <a:p>
            <a:pPr marL="254000" marR="0" lvl="0" indent="-1778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</a:pPr>
            <a:endParaRPr sz="15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54000" marR="0" lvl="0" indent="-1778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</a:pPr>
            <a:endParaRPr sz="15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802" name="Shape 28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6741" y="2617075"/>
            <a:ext cx="5418355" cy="1391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3" name="Shape 28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08765" y="4283698"/>
            <a:ext cx="3718204" cy="509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8" name="Shape 2808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501" cy="67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Trebuchet MS"/>
              <a:buNone/>
            </a:pPr>
            <a:r>
              <a:rPr lang="en" sz="2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Preprocessing</a:t>
            </a:r>
            <a:endParaRPr sz="1100" dirty="0"/>
          </a:p>
        </p:txBody>
      </p:sp>
      <p:sp>
        <p:nvSpPr>
          <p:cNvPr id="2809" name="Shape 2809"/>
          <p:cNvSpPr txBox="1">
            <a:spLocks noGrp="1"/>
          </p:cNvSpPr>
          <p:nvPr>
            <p:ph type="body" idx="1"/>
          </p:nvPr>
        </p:nvSpPr>
        <p:spPr>
          <a:xfrm>
            <a:off x="508000" y="1316294"/>
            <a:ext cx="6447501" cy="3214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marR="0" lvl="0" indent="-2540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" sz="15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Retweets</a:t>
            </a:r>
            <a:endParaRPr sz="1100" dirty="0"/>
          </a:p>
          <a:p>
            <a:pPr marL="254000" marR="0" lvl="0" indent="-254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" sz="15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Tweet URL</a:t>
            </a:r>
            <a:endParaRPr sz="1100" dirty="0"/>
          </a:p>
          <a:p>
            <a:pPr marL="254000" marR="0" lvl="0" indent="-254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" sz="15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Language</a:t>
            </a:r>
            <a:endParaRPr sz="1100" dirty="0"/>
          </a:p>
          <a:p>
            <a:pPr marL="254000" marR="0" lvl="0" indent="-254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" sz="15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Mentions</a:t>
            </a:r>
            <a:endParaRPr sz="1100" dirty="0"/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endParaRPr sz="15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5" name="Shape 2815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Trebuchet MS"/>
              <a:buNone/>
            </a:pPr>
            <a:r>
              <a:rPr lang="en" sz="2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Sentiment Classification</a:t>
            </a:r>
            <a:endParaRPr sz="27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16" name="Shape 2816"/>
          <p:cNvSpPr txBox="1">
            <a:spLocks noGrp="1"/>
          </p:cNvSpPr>
          <p:nvPr>
            <p:ph type="body" idx="1"/>
          </p:nvPr>
        </p:nvSpPr>
        <p:spPr>
          <a:xfrm>
            <a:off x="592534" y="4594789"/>
            <a:ext cx="3139217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lang="en"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Plutchik's wheel of emotions</a:t>
            </a:r>
            <a:endParaRPr sz="18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17" name="Shape 2817"/>
          <p:cNvSpPr txBox="1">
            <a:spLocks noGrp="1"/>
          </p:cNvSpPr>
          <p:nvPr>
            <p:ph type="body" idx="2"/>
          </p:nvPr>
        </p:nvSpPr>
        <p:spPr>
          <a:xfrm>
            <a:off x="506809" y="2052934"/>
            <a:ext cx="3139217" cy="247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marR="0" lvl="0" indent="-2540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" sz="15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Joy</a:t>
            </a:r>
            <a:endParaRPr sz="1100" dirty="0"/>
          </a:p>
          <a:p>
            <a:pPr marL="254000" marR="0" lvl="0" indent="-254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" sz="15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Anticipation</a:t>
            </a:r>
            <a:endParaRPr sz="1100" dirty="0"/>
          </a:p>
          <a:p>
            <a:pPr marL="254000" marR="0" lvl="0" indent="-254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" sz="15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Surprise</a:t>
            </a:r>
            <a:endParaRPr sz="1100" dirty="0"/>
          </a:p>
          <a:p>
            <a:pPr marL="254000" marR="0" lvl="0" indent="-254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" sz="15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Trust</a:t>
            </a:r>
            <a:endParaRPr sz="1100" dirty="0"/>
          </a:p>
        </p:txBody>
      </p:sp>
      <p:sp>
        <p:nvSpPr>
          <p:cNvPr id="2818" name="Shape 2818"/>
          <p:cNvSpPr txBox="1">
            <a:spLocks noGrp="1"/>
          </p:cNvSpPr>
          <p:nvPr>
            <p:ph type="body" idx="3"/>
          </p:nvPr>
        </p:nvSpPr>
        <p:spPr>
          <a:xfrm>
            <a:off x="3263224" y="1620737"/>
            <a:ext cx="3139213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lang="en"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Negative Sentiments</a:t>
            </a:r>
            <a:endParaRPr sz="1100" dirty="0"/>
          </a:p>
        </p:txBody>
      </p:sp>
      <p:sp>
        <p:nvSpPr>
          <p:cNvPr id="2819" name="Shape 2819"/>
          <p:cNvSpPr txBox="1">
            <a:spLocks noGrp="1"/>
          </p:cNvSpPr>
          <p:nvPr>
            <p:ph type="body" idx="4"/>
          </p:nvPr>
        </p:nvSpPr>
        <p:spPr>
          <a:xfrm>
            <a:off x="3263224" y="2052933"/>
            <a:ext cx="3139213" cy="247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marR="0" lvl="0" indent="-2540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" sz="15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Anger</a:t>
            </a:r>
            <a:endParaRPr sz="1100" dirty="0"/>
          </a:p>
          <a:p>
            <a:pPr marL="254000" marR="0" lvl="0" indent="-254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" sz="15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Disgust</a:t>
            </a:r>
            <a:endParaRPr sz="1100" dirty="0"/>
          </a:p>
          <a:p>
            <a:pPr marL="254000" marR="0" lvl="0" indent="-254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" sz="15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Fear</a:t>
            </a:r>
            <a:endParaRPr sz="1100" dirty="0"/>
          </a:p>
          <a:p>
            <a:pPr marL="254000" marR="0" lvl="0" indent="-254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" sz="15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Sadness</a:t>
            </a:r>
            <a:endParaRPr sz="1100" dirty="0"/>
          </a:p>
          <a:p>
            <a:pPr marL="254000" marR="0" lvl="0" indent="-1778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</a:pPr>
            <a:endParaRPr sz="15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820" name="Shape 28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6409" y="3046900"/>
            <a:ext cx="2101498" cy="209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1" name="Shape 2821"/>
          <p:cNvSpPr txBox="1"/>
          <p:nvPr/>
        </p:nvSpPr>
        <p:spPr>
          <a:xfrm>
            <a:off x="506809" y="1631234"/>
            <a:ext cx="3139217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lang="en"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Positive Sentiments</a:t>
            </a:r>
            <a:endParaRPr sz="11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Shape 17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Visualizations and Trend Analysis </a:t>
            </a:r>
            <a:endParaRPr dirty="0"/>
          </a:p>
        </p:txBody>
      </p:sp>
      <p:pic>
        <p:nvPicPr>
          <p:cNvPr id="1717" name="Shape 1717"/>
          <p:cNvPicPr preferRelativeResize="0"/>
          <p:nvPr/>
        </p:nvPicPr>
        <p:blipFill rotWithShape="1">
          <a:blip r:embed="rId3">
            <a:alphaModFix/>
          </a:blip>
          <a:srcRect l="10329" t="16048" r="8528" b="20792"/>
          <a:stretch/>
        </p:blipFill>
        <p:spPr>
          <a:xfrm>
            <a:off x="511400" y="1218375"/>
            <a:ext cx="3943826" cy="369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8" name="Shape 17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1725" y="1159025"/>
            <a:ext cx="4070575" cy="369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Shape 2826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Trebuchet MS"/>
              <a:buNone/>
            </a:pPr>
            <a:r>
              <a:rPr lang="en" sz="2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Dictionaries Used</a:t>
            </a:r>
            <a:endParaRPr sz="1100" dirty="0"/>
          </a:p>
        </p:txBody>
      </p:sp>
      <p:sp>
        <p:nvSpPr>
          <p:cNvPr id="2827" name="Shape 2827"/>
          <p:cNvSpPr txBox="1">
            <a:spLocks noGrp="1"/>
          </p:cNvSpPr>
          <p:nvPr>
            <p:ph type="body" idx="1"/>
          </p:nvPr>
        </p:nvSpPr>
        <p:spPr>
          <a:xfrm>
            <a:off x="508000" y="1338502"/>
            <a:ext cx="6447501" cy="291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marR="0" lvl="0" indent="-2603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▶"/>
            </a:pPr>
            <a:r>
              <a:rPr lang="en"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NRC Word-Emotion Association Lexicon (also called EmoLex)</a:t>
            </a:r>
            <a:endParaRPr sz="1100" dirty="0"/>
          </a:p>
          <a:p>
            <a:pPr marL="558800" marR="0" lvl="1" indent="-2222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▶"/>
            </a:pPr>
            <a:r>
              <a:rPr lang="en"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Created using Amazon’s Mechanical Turk service, hand curated large-scale emotion annotation </a:t>
            </a:r>
            <a:endParaRPr sz="1100" dirty="0"/>
          </a:p>
          <a:p>
            <a:pPr marL="304800" marR="0" lvl="1" indent="-127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lang="en"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abandon	</a:t>
            </a:r>
            <a:endParaRPr sz="1100" dirty="0"/>
          </a:p>
          <a:p>
            <a:pPr marL="342900" marR="0" lvl="1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lang="en"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anger: 0	     anticipation: 0	   disgust: 0	  fear: 1	</a:t>
            </a:r>
            <a:endParaRPr sz="1100" dirty="0"/>
          </a:p>
          <a:p>
            <a:pPr marL="342900" marR="0" lvl="1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lang="en"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sadness: 1	 surprise: 0	     trust: 0 	  joy: 0</a:t>
            </a:r>
            <a:endParaRPr sz="1100" dirty="0"/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endParaRPr sz="14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54000" marR="0" lvl="0" indent="-2603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▶"/>
            </a:pPr>
            <a:r>
              <a:rPr lang="en"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NRC Hashtag Emotion Lexicon</a:t>
            </a:r>
            <a:endParaRPr sz="1100" dirty="0"/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lang="en"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	coco</a:t>
            </a:r>
            <a:endParaRPr sz="1100" dirty="0"/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lang="en"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	joy	        1.01083104345388</a:t>
            </a:r>
            <a:endParaRPr sz="1100" dirty="0"/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lang="en"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	disgust	 0.259766664411</a:t>
            </a:r>
            <a:endParaRPr sz="1100" dirty="0"/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lang="en"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	surprise	 0.127128744738705</a:t>
            </a:r>
            <a:endParaRPr sz="1100" dirty="0"/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endParaRPr sz="14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54000" marR="0" lvl="0" indent="-1905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</a:pPr>
            <a:endParaRPr sz="14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54000" marR="0" lvl="0" indent="-1905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</a:pPr>
            <a:endParaRPr sz="14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2" name="Shape 2832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Trebuchet MS"/>
              <a:buNone/>
            </a:pPr>
            <a:r>
              <a:rPr lang="en" sz="2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Dictionaries Used contd..</a:t>
            </a:r>
            <a:endParaRPr sz="27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33" name="Shape 2833"/>
          <p:cNvSpPr txBox="1">
            <a:spLocks noGrp="1"/>
          </p:cNvSpPr>
          <p:nvPr>
            <p:ph type="body" idx="1"/>
          </p:nvPr>
        </p:nvSpPr>
        <p:spPr>
          <a:xfrm>
            <a:off x="508000" y="1620442"/>
            <a:ext cx="6951979" cy="291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marR="0" lvl="0" indent="-2540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" sz="15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Sentiment Composition Lexicon of Opposing Polarity Phrases  (SCL-OPP)</a:t>
            </a:r>
            <a:endParaRPr sz="1100" dirty="0"/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lang="en" sz="15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	Unigrams, Bigrams, Trigrams</a:t>
            </a:r>
            <a:endParaRPr sz="1100" dirty="0"/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lang="en" sz="15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	horror	  -0.906</a:t>
            </a:r>
            <a:endParaRPr sz="1100" dirty="0"/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lang="en" sz="15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	peaceful	  0.875</a:t>
            </a:r>
            <a:endParaRPr sz="1100" dirty="0"/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endParaRPr sz="15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54000" marR="0" lvl="0" indent="-254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" sz="15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Affect and Intensity Lexicon</a:t>
            </a:r>
            <a:endParaRPr sz="1100" dirty="0"/>
          </a:p>
          <a:p>
            <a:pPr marL="342900" marR="0" lvl="1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lang="en" sz="15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hate   	AFFECT_AVG     -0.699095669</a:t>
            </a:r>
            <a:endParaRPr sz="1100" dirty="0"/>
          </a:p>
          <a:p>
            <a:pPr marL="342900" marR="0" lvl="1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lang="en" sz="15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	  	INTENSITY_AVG  0.056988328</a:t>
            </a:r>
            <a:endParaRPr sz="1100" dirty="0"/>
          </a:p>
          <a:p>
            <a:pPr marL="254000" marR="0" lvl="0" indent="-1778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</a:pPr>
            <a:endParaRPr sz="15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Shape 2838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Trebuchet MS"/>
              <a:buNone/>
            </a:pPr>
            <a:r>
              <a:rPr lang="en" sz="2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Score Calculation</a:t>
            </a:r>
            <a:endParaRPr sz="1100" dirty="0"/>
          </a:p>
        </p:txBody>
      </p:sp>
      <p:sp>
        <p:nvSpPr>
          <p:cNvPr id="2839" name="Shape 2839"/>
          <p:cNvSpPr txBox="1">
            <a:spLocks noGrp="1"/>
          </p:cNvSpPr>
          <p:nvPr>
            <p:ph type="body" idx="1"/>
          </p:nvPr>
        </p:nvSpPr>
        <p:spPr>
          <a:xfrm>
            <a:off x="508000" y="1620442"/>
            <a:ext cx="6447501" cy="291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marR="0" lvl="0" indent="-190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</a:pPr>
            <a:endParaRPr sz="14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54000" marR="0" lvl="0" indent="-1905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</a:pPr>
            <a:endParaRPr sz="14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840" name="Shape 2840"/>
          <p:cNvGrpSpPr/>
          <p:nvPr/>
        </p:nvGrpSpPr>
        <p:grpSpPr>
          <a:xfrm>
            <a:off x="164940" y="2085239"/>
            <a:ext cx="1067764" cy="640658"/>
            <a:chOff x="0" y="20679"/>
            <a:chExt cx="1423686" cy="854211"/>
          </a:xfrm>
        </p:grpSpPr>
        <p:sp>
          <p:nvSpPr>
            <p:cNvPr id="2841" name="Shape 2841"/>
            <p:cNvSpPr/>
            <p:nvPr/>
          </p:nvSpPr>
          <p:spPr>
            <a:xfrm>
              <a:off x="0" y="20679"/>
              <a:ext cx="1423686" cy="854211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4689C6"/>
                </a:gs>
                <a:gs pos="78000">
                  <a:srgbClr val="2676B1"/>
                </a:gs>
                <a:gs pos="100000">
                  <a:srgbClr val="2676B1"/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2" name="Shape 2842"/>
            <p:cNvSpPr txBox="1"/>
            <p:nvPr/>
          </p:nvSpPr>
          <p:spPr>
            <a:xfrm>
              <a:off x="25019" y="45698"/>
              <a:ext cx="1373648" cy="8041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Trebuchet MS"/>
                <a:buNone/>
              </a:pPr>
              <a:r>
                <a:rPr lang="en" sz="18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Tokenize</a:t>
              </a:r>
              <a:endParaRPr sz="1100" dirty="0"/>
            </a:p>
          </p:txBody>
        </p:sp>
      </p:grpSp>
      <p:grpSp>
        <p:nvGrpSpPr>
          <p:cNvPr id="2843" name="Shape 2843"/>
          <p:cNvGrpSpPr/>
          <p:nvPr/>
        </p:nvGrpSpPr>
        <p:grpSpPr>
          <a:xfrm>
            <a:off x="1813418" y="1188809"/>
            <a:ext cx="2318048" cy="2498627"/>
            <a:chOff x="0" y="0"/>
            <a:chExt cx="3090731" cy="3331503"/>
          </a:xfrm>
        </p:grpSpPr>
        <p:sp>
          <p:nvSpPr>
            <p:cNvPr id="2844" name="Shape 2844"/>
            <p:cNvSpPr/>
            <p:nvPr/>
          </p:nvSpPr>
          <p:spPr>
            <a:xfrm>
              <a:off x="1236292" y="976"/>
              <a:ext cx="1854439" cy="774541"/>
            </a:xfrm>
            <a:prstGeom prst="rightArrow">
              <a:avLst>
                <a:gd name="adj1" fmla="val 75000"/>
                <a:gd name="adj2" fmla="val 50000"/>
              </a:avLst>
            </a:prstGeom>
            <a:solidFill>
              <a:srgbClr val="CCD8E9">
                <a:alpha val="89803"/>
              </a:srgbClr>
            </a:solidFill>
            <a:ln w="12700" cap="rnd" cmpd="sng">
              <a:solidFill>
                <a:srgbClr val="CCD8E9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5" name="Shape 2845"/>
            <p:cNvSpPr txBox="1"/>
            <p:nvPr/>
          </p:nvSpPr>
          <p:spPr>
            <a:xfrm>
              <a:off x="1236292" y="97794"/>
              <a:ext cx="1563986" cy="5809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850" tIns="12850" rIns="12850" bIns="12850" anchor="t" anchorCtr="0">
              <a:noAutofit/>
            </a:bodyPr>
            <a:lstStyle/>
            <a:p>
              <a:pPr marL="177800" marR="0" lvl="1" indent="-1778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rebuchet MS"/>
                <a:buChar char="•"/>
              </a:pPr>
              <a:r>
                <a:rPr lang="en" sz="20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Score 1</a:t>
              </a:r>
              <a:endParaRPr sz="1100" dirty="0"/>
            </a:p>
          </p:txBody>
        </p:sp>
        <p:sp>
          <p:nvSpPr>
            <p:cNvPr id="2846" name="Shape 2846"/>
            <p:cNvSpPr/>
            <p:nvPr/>
          </p:nvSpPr>
          <p:spPr>
            <a:xfrm>
              <a:off x="0" y="0"/>
              <a:ext cx="1236292" cy="774541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4689C6"/>
                </a:gs>
                <a:gs pos="78000">
                  <a:srgbClr val="2676B1"/>
                </a:gs>
                <a:gs pos="100000">
                  <a:srgbClr val="2676B1"/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7" name="Shape 2847"/>
            <p:cNvSpPr txBox="1"/>
            <p:nvPr/>
          </p:nvSpPr>
          <p:spPr>
            <a:xfrm>
              <a:off x="37810" y="37810"/>
              <a:ext cx="1160672" cy="6989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Trebuchet MS"/>
                <a:buNone/>
              </a:pPr>
              <a:r>
                <a:rPr lang="en" sz="9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NRC Hashtag Emotion Lexicon</a:t>
              </a:r>
              <a:endParaRPr sz="900" b="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848" name="Shape 2848"/>
            <p:cNvSpPr/>
            <p:nvPr/>
          </p:nvSpPr>
          <p:spPr>
            <a:xfrm>
              <a:off x="1236292" y="852971"/>
              <a:ext cx="1854439" cy="774541"/>
            </a:xfrm>
            <a:prstGeom prst="rightArrow">
              <a:avLst>
                <a:gd name="adj1" fmla="val 75000"/>
                <a:gd name="adj2" fmla="val 50000"/>
              </a:avLst>
            </a:prstGeom>
            <a:solidFill>
              <a:srgbClr val="CCE2E9">
                <a:alpha val="89803"/>
              </a:srgbClr>
            </a:solidFill>
            <a:ln w="12700" cap="rnd" cmpd="sng">
              <a:solidFill>
                <a:srgbClr val="CCE2E9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9" name="Shape 2849"/>
            <p:cNvSpPr txBox="1"/>
            <p:nvPr/>
          </p:nvSpPr>
          <p:spPr>
            <a:xfrm>
              <a:off x="1236292" y="949789"/>
              <a:ext cx="1563986" cy="5809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850" tIns="12850" rIns="12850" bIns="12850" anchor="t" anchorCtr="0">
              <a:noAutofit/>
            </a:bodyPr>
            <a:lstStyle/>
            <a:p>
              <a:pPr marL="177800" marR="0" lvl="1" indent="-1778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rebuchet MS"/>
                <a:buChar char="•"/>
              </a:pPr>
              <a:r>
                <a:rPr lang="en" sz="20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Score 2</a:t>
              </a:r>
              <a:endParaRPr sz="1100" dirty="0"/>
            </a:p>
          </p:txBody>
        </p:sp>
        <p:sp>
          <p:nvSpPr>
            <p:cNvPr id="2850" name="Shape 2850"/>
            <p:cNvSpPr/>
            <p:nvPr/>
          </p:nvSpPr>
          <p:spPr>
            <a:xfrm>
              <a:off x="0" y="852971"/>
              <a:ext cx="1236292" cy="774541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48B2CC"/>
                </a:gs>
                <a:gs pos="78000">
                  <a:srgbClr val="2A9EB8"/>
                </a:gs>
                <a:gs pos="100000">
                  <a:srgbClr val="2A9EB8"/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1" name="Shape 2851"/>
            <p:cNvSpPr txBox="1"/>
            <p:nvPr/>
          </p:nvSpPr>
          <p:spPr>
            <a:xfrm>
              <a:off x="37810" y="890781"/>
              <a:ext cx="1160672" cy="6989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Trebuchet MS"/>
                <a:buNone/>
              </a:pPr>
              <a:r>
                <a:rPr lang="en" sz="9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NRC Word-Emotion Association Lexicon </a:t>
              </a:r>
              <a:endParaRPr sz="900" b="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852" name="Shape 2852"/>
            <p:cNvSpPr/>
            <p:nvPr/>
          </p:nvSpPr>
          <p:spPr>
            <a:xfrm>
              <a:off x="1236292" y="1704967"/>
              <a:ext cx="1854439" cy="774541"/>
            </a:xfrm>
            <a:prstGeom prst="rightArrow">
              <a:avLst>
                <a:gd name="adj1" fmla="val 75000"/>
                <a:gd name="adj2" fmla="val 50000"/>
              </a:avLst>
            </a:prstGeom>
            <a:solidFill>
              <a:srgbClr val="CCEBE7">
                <a:alpha val="89803"/>
              </a:srgbClr>
            </a:solidFill>
            <a:ln w="12700" cap="rnd" cmpd="sng">
              <a:solidFill>
                <a:srgbClr val="CCEBE7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3" name="Shape 2853"/>
            <p:cNvSpPr txBox="1"/>
            <p:nvPr/>
          </p:nvSpPr>
          <p:spPr>
            <a:xfrm>
              <a:off x="1236292" y="1801785"/>
              <a:ext cx="1563986" cy="5809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850" tIns="12850" rIns="12850" bIns="12850" anchor="t" anchorCtr="0">
              <a:noAutofit/>
            </a:bodyPr>
            <a:lstStyle/>
            <a:p>
              <a:pPr marL="177800" marR="0" lvl="1" indent="-1778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rebuchet MS"/>
                <a:buChar char="•"/>
              </a:pPr>
              <a:r>
                <a:rPr lang="en" sz="20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Score 3</a:t>
              </a:r>
              <a:endParaRPr sz="1100" dirty="0"/>
            </a:p>
          </p:txBody>
        </p:sp>
        <p:sp>
          <p:nvSpPr>
            <p:cNvPr id="2854" name="Shape 2854"/>
            <p:cNvSpPr/>
            <p:nvPr/>
          </p:nvSpPr>
          <p:spPr>
            <a:xfrm>
              <a:off x="0" y="1704967"/>
              <a:ext cx="1236292" cy="774541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4BD1C5"/>
                </a:gs>
                <a:gs pos="78000">
                  <a:srgbClr val="2FBCB1"/>
                </a:gs>
                <a:gs pos="100000">
                  <a:srgbClr val="2FBCB1"/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5" name="Shape 2855"/>
            <p:cNvSpPr txBox="1"/>
            <p:nvPr/>
          </p:nvSpPr>
          <p:spPr>
            <a:xfrm>
              <a:off x="37810" y="1742777"/>
              <a:ext cx="1160672" cy="6989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Trebuchet MS"/>
                <a:buNone/>
              </a:pPr>
              <a:r>
                <a:rPr lang="en" sz="9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Sentiment Composition Lexicon </a:t>
              </a:r>
              <a:endParaRPr sz="900" b="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856" name="Shape 2856"/>
            <p:cNvSpPr/>
            <p:nvPr/>
          </p:nvSpPr>
          <p:spPr>
            <a:xfrm>
              <a:off x="1236292" y="2556962"/>
              <a:ext cx="1854439" cy="774541"/>
            </a:xfrm>
            <a:prstGeom prst="rightArrow">
              <a:avLst>
                <a:gd name="adj1" fmla="val 75000"/>
                <a:gd name="adj2" fmla="val 50000"/>
              </a:avLst>
            </a:prstGeom>
            <a:solidFill>
              <a:srgbClr val="CDECDD">
                <a:alpha val="89803"/>
              </a:srgbClr>
            </a:solidFill>
            <a:ln w="12700" cap="rnd" cmpd="sng">
              <a:solidFill>
                <a:srgbClr val="CDECDD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7" name="Shape 2857"/>
            <p:cNvSpPr txBox="1"/>
            <p:nvPr/>
          </p:nvSpPr>
          <p:spPr>
            <a:xfrm>
              <a:off x="1236292" y="2653780"/>
              <a:ext cx="1563986" cy="5809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850" tIns="12850" rIns="12850" bIns="12850" anchor="t" anchorCtr="0">
              <a:noAutofit/>
            </a:bodyPr>
            <a:lstStyle/>
            <a:p>
              <a:pPr marL="177800" marR="0" lvl="1" indent="-1778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rebuchet MS"/>
                <a:buChar char="•"/>
              </a:pPr>
              <a:r>
                <a:rPr lang="en" sz="20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Score 4</a:t>
              </a:r>
              <a:endParaRPr sz="1100" dirty="0"/>
            </a:p>
          </p:txBody>
        </p:sp>
        <p:sp>
          <p:nvSpPr>
            <p:cNvPr id="2858" name="Shape 2858"/>
            <p:cNvSpPr/>
            <p:nvPr/>
          </p:nvSpPr>
          <p:spPr>
            <a:xfrm>
              <a:off x="0" y="2556962"/>
              <a:ext cx="1236292" cy="774541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51D3A5"/>
                </a:gs>
                <a:gs pos="78000">
                  <a:srgbClr val="34C394"/>
                </a:gs>
                <a:gs pos="100000">
                  <a:srgbClr val="34C394"/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9" name="Shape 2859"/>
            <p:cNvSpPr txBox="1"/>
            <p:nvPr/>
          </p:nvSpPr>
          <p:spPr>
            <a:xfrm>
              <a:off x="37810" y="2594772"/>
              <a:ext cx="1160672" cy="6989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Trebuchet MS"/>
                <a:buNone/>
              </a:pPr>
              <a:r>
                <a:rPr lang="en" sz="9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Affect and Intensity Lexicon</a:t>
              </a:r>
              <a:endParaRPr sz="900" b="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860" name="Shape 2860"/>
          <p:cNvGrpSpPr/>
          <p:nvPr/>
        </p:nvGrpSpPr>
        <p:grpSpPr>
          <a:xfrm>
            <a:off x="4216906" y="2069730"/>
            <a:ext cx="1196378" cy="699787"/>
            <a:chOff x="2334848" y="301633"/>
            <a:chExt cx="1667190" cy="1000314"/>
          </a:xfrm>
        </p:grpSpPr>
        <p:sp>
          <p:nvSpPr>
            <p:cNvPr id="2861" name="Shape 2861"/>
            <p:cNvSpPr/>
            <p:nvPr/>
          </p:nvSpPr>
          <p:spPr>
            <a:xfrm>
              <a:off x="2334848" y="301633"/>
              <a:ext cx="1667190" cy="100031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54CFA6"/>
                </a:gs>
                <a:gs pos="78000">
                  <a:srgbClr val="37C094"/>
                </a:gs>
                <a:gs pos="100000">
                  <a:srgbClr val="37C094"/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2" name="Shape 2862"/>
            <p:cNvSpPr txBox="1"/>
            <p:nvPr/>
          </p:nvSpPr>
          <p:spPr>
            <a:xfrm>
              <a:off x="2364146" y="330931"/>
              <a:ext cx="1608594" cy="9417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80000" rIns="80000" bIns="80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Trebuchet MS"/>
                <a:buNone/>
              </a:pPr>
              <a:r>
                <a:rPr lang="en" sz="21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Vote</a:t>
              </a:r>
              <a:endParaRPr sz="1100" dirty="0"/>
            </a:p>
          </p:txBody>
        </p:sp>
      </p:grpSp>
      <p:grpSp>
        <p:nvGrpSpPr>
          <p:cNvPr id="2863" name="Shape 2863"/>
          <p:cNvGrpSpPr/>
          <p:nvPr/>
        </p:nvGrpSpPr>
        <p:grpSpPr>
          <a:xfrm>
            <a:off x="1410361" y="2221051"/>
            <a:ext cx="339494" cy="397144"/>
            <a:chOff x="2355850" y="2444570"/>
            <a:chExt cx="452659" cy="529526"/>
          </a:xfrm>
        </p:grpSpPr>
        <p:sp>
          <p:nvSpPr>
            <p:cNvPr id="2864" name="Shape 2864"/>
            <p:cNvSpPr/>
            <p:nvPr/>
          </p:nvSpPr>
          <p:spPr>
            <a:xfrm>
              <a:off x="2355850" y="2444570"/>
              <a:ext cx="452659" cy="529526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4689C6"/>
                </a:gs>
                <a:gs pos="78000">
                  <a:srgbClr val="2676B1"/>
                </a:gs>
                <a:gs pos="100000">
                  <a:srgbClr val="2676B1"/>
                </a:gs>
              </a:gsLst>
              <a:lin ang="5400000" scaled="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5" name="Shape 2865"/>
            <p:cNvSpPr txBox="1"/>
            <p:nvPr/>
          </p:nvSpPr>
          <p:spPr>
            <a:xfrm>
              <a:off x="2355850" y="2550475"/>
              <a:ext cx="316861" cy="3177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rebuchet MS"/>
                <a:buNone/>
              </a:pPr>
              <a:endParaRPr sz="1700" b="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866" name="Shape 2866"/>
          <p:cNvGrpSpPr/>
          <p:nvPr/>
        </p:nvGrpSpPr>
        <p:grpSpPr>
          <a:xfrm>
            <a:off x="5624073" y="2221051"/>
            <a:ext cx="426592" cy="412141"/>
            <a:chOff x="5904291" y="2416519"/>
            <a:chExt cx="500618" cy="585628"/>
          </a:xfrm>
        </p:grpSpPr>
        <p:sp>
          <p:nvSpPr>
            <p:cNvPr id="2867" name="Shape 2867"/>
            <p:cNvSpPr/>
            <p:nvPr/>
          </p:nvSpPr>
          <p:spPr>
            <a:xfrm>
              <a:off x="5904291" y="2416519"/>
              <a:ext cx="500618" cy="585628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54CFA6"/>
                </a:gs>
                <a:gs pos="78000">
                  <a:srgbClr val="37C094"/>
                </a:gs>
                <a:gs pos="100000">
                  <a:srgbClr val="37C094"/>
                </a:gs>
              </a:gsLst>
              <a:lin ang="5400000" scaled="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8" name="Shape 2868"/>
            <p:cNvSpPr txBox="1"/>
            <p:nvPr/>
          </p:nvSpPr>
          <p:spPr>
            <a:xfrm>
              <a:off x="5904291" y="2533645"/>
              <a:ext cx="350433" cy="351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rebuchet MS"/>
                <a:buNone/>
              </a:pPr>
              <a:endParaRPr sz="2000" b="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869" name="Shape 2869"/>
          <p:cNvGrpSpPr/>
          <p:nvPr/>
        </p:nvGrpSpPr>
        <p:grpSpPr>
          <a:xfrm>
            <a:off x="6261454" y="2080255"/>
            <a:ext cx="1199717" cy="689262"/>
            <a:chOff x="6612712" y="2364771"/>
            <a:chExt cx="1514511" cy="689124"/>
          </a:xfrm>
        </p:grpSpPr>
        <p:sp>
          <p:nvSpPr>
            <p:cNvPr id="2870" name="Shape 2870"/>
            <p:cNvSpPr/>
            <p:nvPr/>
          </p:nvSpPr>
          <p:spPr>
            <a:xfrm>
              <a:off x="6612712" y="2364771"/>
              <a:ext cx="1514511" cy="689124"/>
            </a:xfrm>
            <a:prstGeom prst="roundRect">
              <a:avLst>
                <a:gd name="adj" fmla="val 10000"/>
              </a:avLst>
            </a:prstGeom>
            <a:solidFill>
              <a:srgbClr val="28A47C"/>
            </a:solidFill>
            <a:ln>
              <a:noFill/>
            </a:ln>
            <a:effectLst>
              <a:outerShdw blurRad="38100" dist="254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1" name="Shape 2871"/>
            <p:cNvSpPr txBox="1"/>
            <p:nvPr/>
          </p:nvSpPr>
          <p:spPr>
            <a:xfrm>
              <a:off x="6665773" y="2439400"/>
              <a:ext cx="1390420" cy="567068"/>
            </a:xfrm>
            <a:prstGeom prst="rect">
              <a:avLst/>
            </a:prstGeom>
            <a:solidFill>
              <a:srgbClr val="28A47C"/>
            </a:solidFill>
            <a:ln>
              <a:noFill/>
            </a:ln>
          </p:spPr>
          <p:txBody>
            <a:bodyPr spcFirstLastPara="1" wrap="square" lIns="88575" tIns="88575" rIns="88575" bIns="8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Trebuchet MS"/>
                <a:buNone/>
              </a:pPr>
              <a:r>
                <a:rPr lang="en" sz="23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Result</a:t>
              </a:r>
              <a:endParaRPr sz="1100" dirty="0"/>
            </a:p>
          </p:txBody>
        </p:sp>
      </p:grpSp>
      <p:sp>
        <p:nvSpPr>
          <p:cNvPr id="2872" name="Shape 2872"/>
          <p:cNvSpPr txBox="1"/>
          <p:nvPr/>
        </p:nvSpPr>
        <p:spPr>
          <a:xfrm>
            <a:off x="2342161" y="4135172"/>
            <a:ext cx="2779180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Score &gt; 0     Positive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Score &lt; 0     Negative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Score = 0     Neutral</a:t>
            </a:r>
            <a:endParaRPr sz="1100" dirty="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" name="Shape 2877"/>
          <p:cNvSpPr txBox="1">
            <a:spLocks noGrp="1"/>
          </p:cNvSpPr>
          <p:nvPr>
            <p:ph type="title"/>
          </p:nvPr>
        </p:nvSpPr>
        <p:spPr>
          <a:xfrm>
            <a:off x="486697" y="471950"/>
            <a:ext cx="3845273" cy="899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Trebuchet MS"/>
              <a:buNone/>
            </a:pPr>
            <a:r>
              <a:rPr lang="en" sz="2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Results</a:t>
            </a:r>
            <a:endParaRPr sz="1100" dirty="0"/>
          </a:p>
        </p:txBody>
      </p:sp>
      <p:sp>
        <p:nvSpPr>
          <p:cNvPr id="2878" name="Shape 2878"/>
          <p:cNvSpPr txBox="1">
            <a:spLocks noGrp="1"/>
          </p:cNvSpPr>
          <p:nvPr>
            <p:ph type="body" idx="1"/>
          </p:nvPr>
        </p:nvSpPr>
        <p:spPr>
          <a:xfrm>
            <a:off x="486697" y="1371601"/>
            <a:ext cx="3845272" cy="2839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lang="en" sz="17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Dictionary Comparison 1:</a:t>
            </a:r>
            <a:endParaRPr sz="1100" dirty="0"/>
          </a:p>
          <a:p>
            <a:pPr marL="254000" marR="0" lvl="0" indent="-254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" sz="15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Combined Vs</a:t>
            </a:r>
            <a:r>
              <a:rPr lang="en" sz="15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15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NRC-Hashtag-Emotion-Lexicon Vs NRC-Emotion-Lexicon.</a:t>
            </a:r>
            <a:endParaRPr sz="1100" dirty="0"/>
          </a:p>
          <a:p>
            <a:pPr marL="254000" marR="0" lvl="0" indent="-254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" sz="15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Tweets Collected on “Obama” tag</a:t>
            </a:r>
            <a:endParaRPr sz="1100" dirty="0"/>
          </a:p>
          <a:p>
            <a:pPr marL="254000" marR="0" lvl="0" indent="-254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" sz="15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Tweet Corpus = 20K+</a:t>
            </a:r>
            <a:endParaRPr sz="1100" dirty="0"/>
          </a:p>
          <a:p>
            <a:pPr marL="254000" marR="0" lvl="0" indent="-254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" sz="15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NRC-Hashtag-Emotion-Lexicon performs better then Emotion Lexicon dictionary.</a:t>
            </a:r>
            <a:endParaRPr sz="1100" dirty="0"/>
          </a:p>
          <a:p>
            <a:pPr marL="254000" marR="0" lvl="0" indent="-2476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▶"/>
            </a:pPr>
            <a:r>
              <a:rPr lang="en" sz="17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Cause</a:t>
            </a:r>
            <a:r>
              <a:rPr lang="en" sz="15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endParaRPr sz="1100" dirty="0"/>
          </a:p>
          <a:p>
            <a:pPr marL="254000" marR="0" lvl="0" indent="-254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" sz="15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Hashtag Lexicon built on twitter data.</a:t>
            </a:r>
            <a:endParaRPr sz="1100" dirty="0"/>
          </a:p>
          <a:p>
            <a:pPr marL="254000" marR="0" lvl="0" indent="-254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" sz="15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More domain Knowledge.</a:t>
            </a:r>
            <a:endParaRPr sz="1100" dirty="0"/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endParaRPr sz="15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endParaRPr sz="15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endParaRPr sz="15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879" name="Shape 28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5286" y="0"/>
            <a:ext cx="440871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4" name="Shape 2884"/>
          <p:cNvSpPr txBox="1">
            <a:spLocks noGrp="1"/>
          </p:cNvSpPr>
          <p:nvPr>
            <p:ph type="title"/>
          </p:nvPr>
        </p:nvSpPr>
        <p:spPr>
          <a:xfrm>
            <a:off x="486697" y="471950"/>
            <a:ext cx="3845273" cy="541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Trebuchet MS"/>
              <a:buNone/>
            </a:pPr>
            <a:r>
              <a:rPr lang="en" sz="2700" b="1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Results</a:t>
            </a:r>
            <a:endParaRPr sz="1100" dirty="0"/>
          </a:p>
        </p:txBody>
      </p:sp>
      <p:sp>
        <p:nvSpPr>
          <p:cNvPr id="2885" name="Shape 2885"/>
          <p:cNvSpPr txBox="1">
            <a:spLocks noGrp="1"/>
          </p:cNvSpPr>
          <p:nvPr>
            <p:ph type="body" idx="1"/>
          </p:nvPr>
        </p:nvSpPr>
        <p:spPr>
          <a:xfrm>
            <a:off x="486697" y="1310640"/>
            <a:ext cx="3845272" cy="2839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lang="en"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Dictionary Comparison 2</a:t>
            </a:r>
            <a:r>
              <a:rPr lang="en" sz="9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endParaRPr sz="1100" dirty="0"/>
          </a:p>
          <a:p>
            <a:pPr marL="254000" marR="0" lvl="0" indent="-25400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▶"/>
            </a:pPr>
            <a:r>
              <a:rPr lang="en" sz="13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N</a:t>
            </a:r>
            <a:r>
              <a:rPr lang="en" sz="13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RC-Hashtag-Emotion-Lexicon Vs SCL OPP Vs Affect and Intensity Lexicon.</a:t>
            </a:r>
            <a:endParaRPr sz="1100" dirty="0"/>
          </a:p>
          <a:p>
            <a:pPr marL="254000" marR="0" lvl="0" indent="-25400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▶"/>
            </a:pPr>
            <a:r>
              <a:rPr lang="en" sz="13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Tweets Collected on “Obama” tag</a:t>
            </a:r>
            <a:endParaRPr sz="1100" dirty="0"/>
          </a:p>
          <a:p>
            <a:pPr marL="254000" marR="0" lvl="0" indent="-25400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▶"/>
            </a:pPr>
            <a:r>
              <a:rPr lang="en" sz="13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Tweet Corpus = 1000</a:t>
            </a:r>
            <a:endParaRPr sz="1100" dirty="0"/>
          </a:p>
          <a:p>
            <a:pPr marL="254000" marR="0" lvl="0" indent="-25400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▶"/>
            </a:pPr>
            <a:r>
              <a:rPr lang="en" sz="13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NRC-Hashtag-Emotion-Lexicon performs better then other dictionary.</a:t>
            </a:r>
            <a:endParaRPr sz="1100" dirty="0"/>
          </a:p>
          <a:p>
            <a:pPr marL="0" marR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lang="en"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Cause</a:t>
            </a:r>
            <a:r>
              <a:rPr lang="en" sz="13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endParaRPr sz="1100" dirty="0"/>
          </a:p>
          <a:p>
            <a:pPr marL="254000" marR="0" lvl="0" indent="-25400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▶"/>
            </a:pPr>
            <a:r>
              <a:rPr lang="en" sz="13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SCL OPP contains equal unigrams and bigrams.</a:t>
            </a:r>
            <a:endParaRPr sz="1100" dirty="0"/>
          </a:p>
          <a:p>
            <a:pPr marL="254000" marR="0" lvl="0" indent="-25400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▶"/>
            </a:pPr>
            <a:r>
              <a:rPr lang="en" sz="13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Affect and Intensity Lexicon built on Facebook posts and contain bigrams as well.</a:t>
            </a:r>
            <a:endParaRPr sz="1100" dirty="0"/>
          </a:p>
          <a:p>
            <a:pPr marL="254000" marR="0" lvl="0" indent="-19050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</a:pPr>
            <a:endParaRPr sz="1200" b="1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886" name="Shape 28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5286" y="0"/>
            <a:ext cx="440871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Shape 2891"/>
          <p:cNvSpPr txBox="1">
            <a:spLocks noGrp="1"/>
          </p:cNvSpPr>
          <p:nvPr>
            <p:ph type="title"/>
          </p:nvPr>
        </p:nvSpPr>
        <p:spPr>
          <a:xfrm>
            <a:off x="486697" y="471950"/>
            <a:ext cx="3845273" cy="1257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Trebuchet MS"/>
              <a:buNone/>
            </a:pPr>
            <a:r>
              <a:rPr lang="en" sz="2700" b="1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Results</a:t>
            </a:r>
            <a:endParaRPr sz="1100" dirty="0"/>
          </a:p>
        </p:txBody>
      </p:sp>
      <p:sp>
        <p:nvSpPr>
          <p:cNvPr id="2892" name="Shape 2892"/>
          <p:cNvSpPr txBox="1">
            <a:spLocks noGrp="1"/>
          </p:cNvSpPr>
          <p:nvPr>
            <p:ph type="body" idx="1"/>
          </p:nvPr>
        </p:nvSpPr>
        <p:spPr>
          <a:xfrm>
            <a:off x="486697" y="1318260"/>
            <a:ext cx="3845272" cy="2839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marR="0" lvl="0" indent="-254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" sz="15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Tweets Collected : #Happy  tag.</a:t>
            </a:r>
            <a:endParaRPr sz="1100" dirty="0"/>
          </a:p>
          <a:p>
            <a:pPr marL="254000" marR="0" lvl="0" indent="-254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" sz="15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Tweet Corpus : 2000 tweets</a:t>
            </a:r>
            <a:endParaRPr sz="1100" dirty="0"/>
          </a:p>
          <a:p>
            <a:pPr marL="254000" marR="0" lvl="0" indent="-254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" sz="15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Prediction : 83%</a:t>
            </a:r>
            <a:endParaRPr sz="1100" dirty="0"/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lang="en" sz="15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Analysis</a:t>
            </a:r>
            <a:endParaRPr sz="1100" dirty="0"/>
          </a:p>
          <a:p>
            <a:pPr marL="254000" marR="0" lvl="0" indent="-254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" sz="15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Tweets collected are annotated in a way they all contain happy tweets.</a:t>
            </a:r>
            <a:endParaRPr sz="1100" dirty="0"/>
          </a:p>
          <a:p>
            <a:pPr marL="254000" marR="0" lvl="0" indent="-254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" sz="15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Dictionary accurately predicts happy tweets.</a:t>
            </a:r>
            <a:endParaRPr sz="1100" dirty="0"/>
          </a:p>
          <a:p>
            <a:pPr marL="254000" marR="0" lvl="0" indent="-254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" sz="15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Provides results comparable to complex machine learning algorithms.</a:t>
            </a:r>
            <a:r>
              <a:rPr lang="en" sz="15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100" dirty="0"/>
          </a:p>
        </p:txBody>
      </p:sp>
      <p:pic>
        <p:nvPicPr>
          <p:cNvPr id="2893" name="Shape 28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3597" y="670034"/>
            <a:ext cx="3259521" cy="380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Shape 2898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Trebuchet MS"/>
              <a:buNone/>
            </a:pPr>
            <a:r>
              <a:rPr lang="en" sz="2700" b="1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Results</a:t>
            </a:r>
            <a:endParaRPr sz="27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99" name="Shape 2899"/>
          <p:cNvSpPr txBox="1">
            <a:spLocks noGrp="1"/>
          </p:cNvSpPr>
          <p:nvPr>
            <p:ph type="body" idx="1"/>
          </p:nvPr>
        </p:nvSpPr>
        <p:spPr>
          <a:xfrm>
            <a:off x="508000" y="1620442"/>
            <a:ext cx="6447501" cy="291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marR="0" lvl="0" indent="-2603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▶"/>
            </a:pPr>
            <a:r>
              <a:rPr lang="en"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Trend Analysis</a:t>
            </a:r>
            <a:endParaRPr sz="1100" dirty="0"/>
          </a:p>
        </p:txBody>
      </p:sp>
      <p:pic>
        <p:nvPicPr>
          <p:cNvPr id="2900" name="Shape 29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0197" y="338959"/>
            <a:ext cx="4168567" cy="4437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5" name="Shape 2905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Trebuchet MS"/>
              <a:buNone/>
            </a:pPr>
            <a:r>
              <a:rPr lang="en" sz="2700" b="1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Discussion</a:t>
            </a:r>
            <a:endParaRPr sz="1100" dirty="0"/>
          </a:p>
        </p:txBody>
      </p:sp>
      <p:sp>
        <p:nvSpPr>
          <p:cNvPr id="2906" name="Shape 2906"/>
          <p:cNvSpPr txBox="1">
            <a:spLocks noGrp="1"/>
          </p:cNvSpPr>
          <p:nvPr>
            <p:ph type="body" idx="1"/>
          </p:nvPr>
        </p:nvSpPr>
        <p:spPr>
          <a:xfrm>
            <a:off x="508000" y="1330882"/>
            <a:ext cx="6447501" cy="291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marR="0" lvl="0" indent="-2603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▶"/>
            </a:pPr>
            <a:r>
              <a:rPr lang="en"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Domain of dictionary  is an important parameter to consider while choosing a dictionary.</a:t>
            </a:r>
            <a:endParaRPr sz="1100" dirty="0"/>
          </a:p>
          <a:p>
            <a:pPr marL="254000" marR="0" lvl="0" indent="-2603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▶"/>
            </a:pPr>
            <a:r>
              <a:rPr lang="en"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Multiple dictionaries improve accuracy.</a:t>
            </a:r>
            <a:endParaRPr sz="1100" dirty="0"/>
          </a:p>
          <a:p>
            <a:pPr marL="254000" marR="0" lvl="0" indent="-2603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▶"/>
            </a:pPr>
            <a:r>
              <a:rPr lang="en"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Inclusion of bigrams would improve the accuracy further.</a:t>
            </a:r>
            <a:endParaRPr sz="1100" dirty="0"/>
          </a:p>
          <a:p>
            <a:pPr marL="254000" marR="0" lvl="0" indent="-2603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▶"/>
            </a:pPr>
            <a:r>
              <a:rPr lang="en"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Dictionary approach can be a good alternative to complex machine learning algorithms.</a:t>
            </a:r>
            <a:endParaRPr sz="1100" dirty="0"/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lang="en"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 </a:t>
            </a:r>
            <a:endParaRPr sz="1100" dirty="0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1" name="Shape 2911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Trebuchet MS"/>
              <a:buNone/>
            </a:pPr>
            <a:r>
              <a:rPr lang="en" sz="2700" b="1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Conclusions</a:t>
            </a:r>
            <a:endParaRPr sz="1100" dirty="0"/>
          </a:p>
        </p:txBody>
      </p:sp>
      <p:sp>
        <p:nvSpPr>
          <p:cNvPr id="2912" name="Shape 2912"/>
          <p:cNvSpPr txBox="1">
            <a:spLocks noGrp="1"/>
          </p:cNvSpPr>
          <p:nvPr>
            <p:ph type="body" idx="1"/>
          </p:nvPr>
        </p:nvSpPr>
        <p:spPr>
          <a:xfrm>
            <a:off x="508000" y="1620442"/>
            <a:ext cx="6447501" cy="291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marR="0" lvl="0" indent="-2603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▶"/>
            </a:pPr>
            <a:r>
              <a:rPr lang="en"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Dictionaries like ' NRC Hashtag Emotion Lexicon' and ' NRC Word-Emotion Association Lexicon' perform well and gave good results. </a:t>
            </a:r>
            <a:endParaRPr sz="1100" dirty="0"/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endParaRPr sz="14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54000" marR="0" lvl="0" indent="-2603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▶"/>
            </a:pPr>
            <a:r>
              <a:rPr lang="en"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Combining multiple dictionaries for calculating sentiments has a benefit that there is no need for complex machine learning algorithms to compute the sentiments and get acceptable results. </a:t>
            </a:r>
            <a:endParaRPr sz="14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54000" marR="0" lvl="0" indent="-1905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</a:pPr>
            <a:endParaRPr sz="14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7" name="Shape 2917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Trebuchet MS"/>
              <a:buNone/>
            </a:pPr>
            <a:r>
              <a:rPr lang="en" sz="2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References</a:t>
            </a:r>
            <a:endParaRPr sz="1100" dirty="0"/>
          </a:p>
        </p:txBody>
      </p:sp>
      <p:sp>
        <p:nvSpPr>
          <p:cNvPr id="2918" name="Shape 2918"/>
          <p:cNvSpPr txBox="1">
            <a:spLocks noGrp="1"/>
          </p:cNvSpPr>
          <p:nvPr>
            <p:ph type="body" idx="1"/>
          </p:nvPr>
        </p:nvSpPr>
        <p:spPr>
          <a:xfrm>
            <a:off x="508000" y="1447800"/>
            <a:ext cx="6447501" cy="291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marR="0" lvl="0" indent="-247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▶"/>
            </a:pPr>
            <a:r>
              <a:rPr lang="en" sz="11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Saif Mohammad and Peter Turney, Crowdsourcing a Word-Emotion Association Lexicon, Computational Intelligence, 29 (3), 436-465, 2013. </a:t>
            </a:r>
            <a:endParaRPr sz="1100" dirty="0"/>
          </a:p>
          <a:p>
            <a:pPr marL="254000" marR="0" lvl="0" indent="-2476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▶"/>
            </a:pPr>
            <a:r>
              <a:rPr lang="en" sz="11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Saif M. Mohammad, Svetlana Kiritchenko, Using Hashtags to Capture Fine Emotion Categories from Tweets, Computational Intelligence, in press. </a:t>
            </a:r>
            <a:endParaRPr sz="1100" dirty="0"/>
          </a:p>
          <a:p>
            <a:pPr marL="254000" marR="0" lvl="0" indent="-2476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▶"/>
            </a:pPr>
            <a:r>
              <a:rPr lang="en" sz="11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Svetlana Kiritchenko and Saif M. Mohammad , Sentiment Composition of Words with Opposing Polarities. In Proceedings of the 15th Annual Conference of the North American Chapter of the Association for Computational Linguistics: Human Language Technologies. June 2016. San Diego, CA. </a:t>
            </a:r>
            <a:endParaRPr sz="1100" dirty="0"/>
          </a:p>
          <a:p>
            <a:pPr marL="254000" marR="0" lvl="0" indent="-2476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▶"/>
            </a:pPr>
            <a:r>
              <a:rPr lang="en" sz="11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H. Andrew Schwartz, Daniel Preotiuc-Pietro, Gregory Park, Johannes C. Eichstaedt, Margaret Kern, Lyle Ungar, Elizabeth P. Shulman, Modelling Valence and Arousal in Facebook posts. </a:t>
            </a:r>
            <a:endParaRPr sz="1100" dirty="0"/>
          </a:p>
          <a:p>
            <a:pPr marL="254000" marR="0" lvl="0" indent="-190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</a:pPr>
            <a:endParaRPr sz="11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lang="en" sz="11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Libraries :</a:t>
            </a:r>
            <a:endParaRPr sz="1100" dirty="0"/>
          </a:p>
          <a:p>
            <a:pPr marL="254000" marR="0" lvl="0" indent="-2476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▶"/>
            </a:pPr>
            <a:r>
              <a:rPr lang="en" sz="1100" b="0" i="0" u="sng" strike="noStrike" cap="non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http://www.highcharts.com/products/highcharts</a:t>
            </a:r>
            <a:endParaRPr sz="11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54000" marR="0" lvl="0" indent="-2476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▶"/>
            </a:pPr>
            <a:r>
              <a:rPr lang="en" sz="1100" b="0" i="0" u="sng" strike="noStrike" cap="non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http://twitter4j.org/en/</a:t>
            </a:r>
            <a:endParaRPr sz="11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54000" marR="0" lvl="0" indent="-190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</a:pPr>
            <a:endParaRPr sz="11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54000" marR="0" lvl="0" indent="-190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</a:pPr>
            <a:endParaRPr sz="11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Shape 17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Visualizations and Trend Analysis 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724" name="Shape 17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169050" cy="343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5" name="Shape 17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8475" y="1170125"/>
            <a:ext cx="4372150" cy="343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3" name="Shape 29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862" y="600842"/>
            <a:ext cx="5905724" cy="417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Shape 2928"/>
          <p:cNvSpPr txBox="1">
            <a:spLocks noGrp="1"/>
          </p:cNvSpPr>
          <p:nvPr>
            <p:ph type="ctrTitle"/>
          </p:nvPr>
        </p:nvSpPr>
        <p:spPr>
          <a:xfrm>
            <a:off x="671258" y="738125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Music Recommendation System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2929" name="Shape 2929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Team : BlackBirds</a:t>
            </a:r>
            <a:endParaRPr dirty="0">
              <a:solidFill>
                <a:srgbClr val="EFEFE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Kumari Shalini, Mondrita Sengupta, Parag Gupta, Sumol Lodha</a:t>
            </a:r>
            <a:endParaRPr dirty="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Shape 2934"/>
          <p:cNvSpPr txBox="1">
            <a:spLocks noGrp="1"/>
          </p:cNvSpPr>
          <p:nvPr>
            <p:ph type="title"/>
          </p:nvPr>
        </p:nvSpPr>
        <p:spPr>
          <a:xfrm>
            <a:off x="779525" y="264325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Picture Scope </a:t>
            </a:r>
            <a:endParaRPr dirty="0"/>
          </a:p>
        </p:txBody>
      </p:sp>
      <p:sp>
        <p:nvSpPr>
          <p:cNvPr id="2935" name="Shape 2935"/>
          <p:cNvSpPr txBox="1"/>
          <p:nvPr/>
        </p:nvSpPr>
        <p:spPr>
          <a:xfrm>
            <a:off x="397050" y="1360775"/>
            <a:ext cx="7998600" cy="3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EFEFE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EFEFE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In this project, we aim to build a music recommendation system of our own using the Million Song Dataset </a:t>
            </a:r>
            <a:r>
              <a:rPr lang="en" sz="1800" u="sng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  <a:hlinkClick r:id="rId3"/>
              </a:rPr>
              <a:t>http://labrosa.ee.columbia.edu/millionsong</a:t>
            </a:r>
            <a:r>
              <a:rPr lang="en" sz="1800" u="sng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  <a:hlinkClick r:id="rId3"/>
              </a:rPr>
              <a:t> </a:t>
            </a:r>
            <a:endParaRPr sz="1800" dirty="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We have used content based model, collaborative filtering model and ensemble model to build and evaluate our recommendation system.</a:t>
            </a:r>
            <a:endParaRPr dirty="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Shape 29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 dirty="0"/>
          </a:p>
        </p:txBody>
      </p:sp>
      <p:sp>
        <p:nvSpPr>
          <p:cNvPr id="2941" name="Shape 29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verage"/>
              <a:buChar char="●"/>
            </a:pPr>
            <a:r>
              <a:rPr lang="en">
                <a:solidFill>
                  <a:srgbClr val="D9D9D9"/>
                </a:solidFill>
              </a:rPr>
              <a:t>Recommendation systems have become more and more popular due to ever increasing data.</a:t>
            </a:r>
            <a:endParaRPr dirty="0">
              <a:solidFill>
                <a:srgbClr val="D9D9D9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D9D9D9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verage"/>
              <a:buChar char="●"/>
            </a:pPr>
            <a:r>
              <a:rPr lang="en">
                <a:solidFill>
                  <a:srgbClr val="D9D9D9"/>
                </a:solidFill>
              </a:rPr>
              <a:t>Currently there are more that 15 million songs. </a:t>
            </a:r>
            <a:endParaRPr dirty="0">
              <a:solidFill>
                <a:srgbClr val="D9D9D9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D9D9D9"/>
              </a:solidFill>
            </a:endParaRP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verage"/>
              <a:buChar char="●"/>
            </a:pPr>
            <a:r>
              <a:rPr lang="en">
                <a:solidFill>
                  <a:srgbClr val="D9D9D9"/>
                </a:solidFill>
              </a:rPr>
              <a:t>Hence, developing a personalized recommender system will help the user to cope up with such rapidly increasing songs catalogue.</a:t>
            </a:r>
            <a:endParaRPr dirty="0">
              <a:solidFill>
                <a:srgbClr val="D9D9D9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D9D9D9"/>
              </a:solidFill>
            </a:endParaRP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verage"/>
              <a:buChar char="●"/>
            </a:pPr>
            <a:r>
              <a:rPr lang="en">
                <a:solidFill>
                  <a:srgbClr val="D9D9D9"/>
                </a:solidFill>
              </a:rPr>
              <a:t>Applied concepts learned in this course : content based recommendation model, collaborative filtering, association rules.</a:t>
            </a:r>
            <a:endParaRPr dirty="0">
              <a:solidFill>
                <a:srgbClr val="D9D9D9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D9D9D9"/>
              </a:solidFill>
            </a:endParaRP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verage"/>
              <a:buChar char="●"/>
            </a:pPr>
            <a:r>
              <a:rPr lang="en">
                <a:solidFill>
                  <a:srgbClr val="D9D9D9"/>
                </a:solidFill>
              </a:rPr>
              <a:t>Everyone loves music.</a:t>
            </a:r>
            <a:endParaRPr dirty="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6" name="Shape 2946"/>
          <p:cNvSpPr txBox="1">
            <a:spLocks noGrp="1"/>
          </p:cNvSpPr>
          <p:nvPr>
            <p:ph type="title"/>
          </p:nvPr>
        </p:nvSpPr>
        <p:spPr>
          <a:xfrm>
            <a:off x="311700" y="228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Description</a:t>
            </a:r>
            <a:endParaRPr dirty="0"/>
          </a:p>
        </p:txBody>
      </p:sp>
      <p:sp>
        <p:nvSpPr>
          <p:cNvPr id="2947" name="Shape 2947"/>
          <p:cNvSpPr txBox="1">
            <a:spLocks noGrp="1"/>
          </p:cNvSpPr>
          <p:nvPr>
            <p:ph type="body" idx="1"/>
          </p:nvPr>
        </p:nvSpPr>
        <p:spPr>
          <a:xfrm>
            <a:off x="311700" y="924025"/>
            <a:ext cx="8520600" cy="41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Average"/>
              <a:buAutoNum type="arabicPeriod"/>
            </a:pPr>
            <a:r>
              <a:rPr lang="en" sz="1600">
                <a:solidFill>
                  <a:srgbClr val="EFEFEF"/>
                </a:solidFill>
              </a:rPr>
              <a:t>Data retrieved from </a:t>
            </a:r>
            <a:r>
              <a:rPr lang="en" sz="1600" b="1">
                <a:solidFill>
                  <a:srgbClr val="EFEFEF"/>
                </a:solidFill>
              </a:rPr>
              <a:t>Million Song Dataset </a:t>
            </a:r>
            <a:r>
              <a:rPr lang="en" sz="1600">
                <a:solidFill>
                  <a:schemeClr val="accent5"/>
                </a:solidFill>
              </a:rPr>
              <a:t>[</a:t>
            </a:r>
            <a:r>
              <a:rPr lang="en" sz="1600" u="sng">
                <a:solidFill>
                  <a:schemeClr val="accent5"/>
                </a:solidFill>
                <a:hlinkClick r:id="rId3"/>
              </a:rPr>
              <a:t>http://labrosa.ee.columbia.edu/millionsong/</a:t>
            </a:r>
            <a:r>
              <a:rPr lang="en" sz="1600">
                <a:solidFill>
                  <a:schemeClr val="accent5"/>
                </a:solidFill>
              </a:rPr>
              <a:t>]</a:t>
            </a:r>
            <a:endParaRPr sz="1600" dirty="0">
              <a:solidFill>
                <a:schemeClr val="accent5"/>
              </a:solidFill>
            </a:endParaRPr>
          </a:p>
          <a:p>
            <a:pPr marL="45720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FEFEF"/>
                </a:solidFill>
              </a:rPr>
              <a:t>We are taking the subset of the data </a:t>
            </a:r>
            <a:r>
              <a:rPr lang="en" sz="1600">
                <a:solidFill>
                  <a:schemeClr val="accent5"/>
                </a:solidFill>
              </a:rPr>
              <a:t>[</a:t>
            </a:r>
            <a:r>
              <a:rPr lang="en" sz="1600" u="sng">
                <a:solidFill>
                  <a:schemeClr val="accent5"/>
                </a:solidFill>
                <a:hlinkClick r:id="rId4"/>
              </a:rPr>
              <a:t>(http://labrosa.ee.columbia.edu/millionsong/tasteprofile)</a:t>
            </a:r>
            <a:r>
              <a:rPr lang="en" sz="1600">
                <a:solidFill>
                  <a:schemeClr val="accent5"/>
                </a:solidFill>
              </a:rPr>
              <a:t>].</a:t>
            </a:r>
            <a:r>
              <a:rPr lang="en" sz="1600">
                <a:solidFill>
                  <a:srgbClr val="EFEFEF"/>
                </a:solidFill>
              </a:rPr>
              <a:t> It consists of :-</a:t>
            </a:r>
            <a:endParaRPr sz="1600" dirty="0">
              <a:solidFill>
                <a:srgbClr val="EFEFEF"/>
              </a:solidFill>
            </a:endParaRPr>
          </a:p>
          <a:p>
            <a:pPr marL="914400" lvl="0" indent="-330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Average"/>
              <a:buAutoNum type="alphaLcParenR"/>
            </a:pPr>
            <a:r>
              <a:rPr lang="en" sz="1600">
                <a:solidFill>
                  <a:srgbClr val="EFEFEF"/>
                </a:solidFill>
              </a:rPr>
              <a:t>Approx 1 million unique users</a:t>
            </a:r>
            <a:endParaRPr sz="1600" dirty="0">
              <a:solidFill>
                <a:srgbClr val="EFEFEF"/>
              </a:solidFill>
            </a:endParaRPr>
          </a:p>
          <a:p>
            <a:pPr marL="914400" lvl="0" indent="-330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Average"/>
              <a:buAutoNum type="alphaLcParenR"/>
            </a:pPr>
            <a:r>
              <a:rPr lang="en" sz="1600">
                <a:solidFill>
                  <a:srgbClr val="EFEFEF"/>
                </a:solidFill>
              </a:rPr>
              <a:t>Approx 400K unique MSD songs</a:t>
            </a:r>
            <a:endParaRPr sz="1600" dirty="0">
              <a:solidFill>
                <a:srgbClr val="EFEFEF"/>
              </a:solidFill>
            </a:endParaRPr>
          </a:p>
          <a:p>
            <a:pPr marL="914400" lvl="0" indent="-330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Average"/>
              <a:buAutoNum type="alphaLcParenR"/>
            </a:pPr>
            <a:r>
              <a:rPr lang="en" sz="1600">
                <a:solidFill>
                  <a:srgbClr val="EFEFEF"/>
                </a:solidFill>
              </a:rPr>
              <a:t>Approx 50 million triplets (user, song, play count)</a:t>
            </a:r>
            <a:endParaRPr sz="1600" dirty="0">
              <a:solidFill>
                <a:srgbClr val="EFEFEF"/>
              </a:solidFill>
            </a:endParaRPr>
          </a:p>
          <a:p>
            <a:pPr marL="457200" lvl="0" indent="-330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Average"/>
              <a:buAutoNum type="arabicPeriod"/>
            </a:pPr>
            <a:r>
              <a:rPr lang="en" sz="1600">
                <a:solidFill>
                  <a:srgbClr val="EFEFEF"/>
                </a:solidFill>
              </a:rPr>
              <a:t>Contains audio features and metadata for a million contemporary popular music tracks.</a:t>
            </a:r>
            <a:endParaRPr sz="1600" dirty="0">
              <a:solidFill>
                <a:srgbClr val="EFEFEF"/>
              </a:solidFill>
            </a:endParaRPr>
          </a:p>
          <a:p>
            <a:pPr marL="457200" lvl="0" indent="-330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Average"/>
              <a:buAutoNum type="arabicPeriod"/>
            </a:pPr>
            <a:r>
              <a:rPr lang="en" sz="1600">
                <a:solidFill>
                  <a:srgbClr val="EFEFEF"/>
                </a:solidFill>
              </a:rPr>
              <a:t>Training dataset contains full history of 1 million users. Validation and Test dataset contains around 110K users whose half of the history is visible and rest half are hidden which needs to be predicted.</a:t>
            </a:r>
            <a:endParaRPr sz="1600" dirty="0">
              <a:solidFill>
                <a:srgbClr val="EFEFEF"/>
              </a:solidFill>
            </a:endParaRPr>
          </a:p>
          <a:p>
            <a:pPr marL="457200" lvl="0" indent="-330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Average"/>
              <a:buAutoNum type="arabicPeriod"/>
            </a:pPr>
            <a:r>
              <a:rPr lang="en" sz="1600">
                <a:solidFill>
                  <a:srgbClr val="EFEFEF"/>
                </a:solidFill>
              </a:rPr>
              <a:t>Full Million Song Dataset from AWS </a:t>
            </a:r>
            <a:r>
              <a:rPr lang="en" sz="1600">
                <a:solidFill>
                  <a:schemeClr val="accent5"/>
                </a:solidFill>
              </a:rPr>
              <a:t>[https://aws.amazon.com/datasets/million-song-dataset/]</a:t>
            </a:r>
            <a:endParaRPr sz="1600" dirty="0">
              <a:solidFill>
                <a:schemeClr val="accent5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sz="1600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" name="Shape 29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 Approaches</a:t>
            </a:r>
            <a:endParaRPr dirty="0"/>
          </a:p>
        </p:txBody>
      </p:sp>
      <p:sp>
        <p:nvSpPr>
          <p:cNvPr id="2953" name="Shape 29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Average"/>
              <a:buAutoNum type="arabicPeriod"/>
            </a:pPr>
            <a:r>
              <a:rPr lang="en" sz="1600">
                <a:solidFill>
                  <a:srgbClr val="D9D9D9"/>
                </a:solidFill>
              </a:rPr>
              <a:t>CONTENT BASED METHODS</a:t>
            </a:r>
            <a:endParaRPr sz="1600" dirty="0">
              <a:solidFill>
                <a:srgbClr val="D9D9D9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D9D9D9"/>
              </a:solidFill>
            </a:endParaRPr>
          </a:p>
          <a:p>
            <a: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Average"/>
              <a:buAutoNum type="arabicPeriod"/>
            </a:pPr>
            <a:r>
              <a:rPr lang="en" sz="1600">
                <a:solidFill>
                  <a:srgbClr val="D9D9D9"/>
                </a:solidFill>
              </a:rPr>
              <a:t>COLLABORATIVE FILTERING</a:t>
            </a:r>
            <a:endParaRPr sz="1600" dirty="0">
              <a:solidFill>
                <a:srgbClr val="D9D9D9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D9D9D9"/>
              </a:solidFill>
            </a:endParaRPr>
          </a:p>
          <a:p>
            <a: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Average"/>
              <a:buAutoNum type="arabicPeriod"/>
            </a:pPr>
            <a:r>
              <a:rPr lang="en" sz="1600">
                <a:solidFill>
                  <a:srgbClr val="D9D9D9"/>
                </a:solidFill>
              </a:rPr>
              <a:t>MIXED MODEL</a:t>
            </a:r>
            <a:endParaRPr sz="1600" dirty="0">
              <a:solidFill>
                <a:srgbClr val="D9D9D9"/>
              </a:solidFill>
            </a:endParaRPr>
          </a:p>
          <a:p>
            <a:pPr marL="4572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D9D9D9"/>
              </a:solidFill>
            </a:endParaRPr>
          </a:p>
          <a:p>
            <a: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Average"/>
              <a:buAutoNum type="alphaLcPeriod"/>
            </a:pPr>
            <a:r>
              <a:rPr lang="en" sz="1600">
                <a:solidFill>
                  <a:srgbClr val="D9D9D9"/>
                </a:solidFill>
              </a:rPr>
              <a:t>Collaborative-filtering + Top-K Songs</a:t>
            </a:r>
            <a:endParaRPr sz="1600" dirty="0">
              <a:solidFill>
                <a:srgbClr val="D9D9D9"/>
              </a:solidFill>
            </a:endParaRPr>
          </a:p>
          <a:p>
            <a: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Average"/>
              <a:buAutoNum type="alphaLcPeriod"/>
            </a:pPr>
            <a:r>
              <a:rPr lang="en" sz="1600">
                <a:solidFill>
                  <a:srgbClr val="D9D9D9"/>
                </a:solidFill>
              </a:rPr>
              <a:t>Collaborative-filtering + Association Rules</a:t>
            </a:r>
            <a:endParaRPr sz="1600" dirty="0">
              <a:solidFill>
                <a:srgbClr val="D9D9D9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rgbClr val="D9D9D9"/>
              </a:solidFill>
            </a:endParaRPr>
          </a:p>
        </p:txBody>
      </p:sp>
      <p:pic>
        <p:nvPicPr>
          <p:cNvPr id="2954" name="Shape 2954" descr="slide_6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7650" y="1152475"/>
            <a:ext cx="3732974" cy="313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Shape 2959"/>
          <p:cNvSpPr txBox="1">
            <a:spLocks noGrp="1"/>
          </p:cNvSpPr>
          <p:nvPr>
            <p:ph type="title"/>
          </p:nvPr>
        </p:nvSpPr>
        <p:spPr>
          <a:xfrm>
            <a:off x="779525" y="264325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Work</a:t>
            </a:r>
            <a:endParaRPr dirty="0"/>
          </a:p>
        </p:txBody>
      </p:sp>
      <p:sp>
        <p:nvSpPr>
          <p:cNvPr id="2960" name="Shape 2960"/>
          <p:cNvSpPr txBox="1"/>
          <p:nvPr/>
        </p:nvSpPr>
        <p:spPr>
          <a:xfrm>
            <a:off x="379000" y="1216400"/>
            <a:ext cx="8016600" cy="37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Content-Based Filtering - Shalini and Mondrita</a:t>
            </a:r>
            <a:endParaRPr sz="1800" dirty="0"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914400" lvl="1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verage"/>
              <a:buChar char="○"/>
            </a:pPr>
            <a:r>
              <a:rPr lang="en" sz="18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End-to-End Code [Subset + AWS Cluster]</a:t>
            </a:r>
            <a:endParaRPr sz="1800" dirty="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914400" lvl="1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verage"/>
              <a:buChar char="○"/>
            </a:pPr>
            <a:r>
              <a:rPr lang="en" sz="18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Visualization</a:t>
            </a:r>
            <a:endParaRPr sz="1800" dirty="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Collaborative Filtering - Parag and Sumol</a:t>
            </a:r>
            <a:endParaRPr sz="1800" dirty="0"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914400" lvl="1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verage"/>
              <a:buChar char="○"/>
            </a:pPr>
            <a:r>
              <a:rPr lang="en" sz="18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Item-to-Item  Collaborative filtering (End-to-End Code)</a:t>
            </a:r>
            <a:endParaRPr sz="1800" dirty="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914400" lvl="1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verage"/>
              <a:buChar char="○"/>
            </a:pPr>
            <a:r>
              <a:rPr lang="en" sz="18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Ensemble models : Collaborative, Association Rules, Top-K, log-scaling</a:t>
            </a:r>
            <a:endParaRPr sz="1800" dirty="0"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Results and Analysis - All </a:t>
            </a:r>
            <a:endParaRPr sz="1800" dirty="0"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Shape 2965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Based Filtering</a:t>
            </a:r>
            <a:endParaRPr dirty="0"/>
          </a:p>
        </p:txBody>
      </p:sp>
      <p:sp>
        <p:nvSpPr>
          <p:cNvPr id="2966" name="Shape 2966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 Covered</a:t>
            </a:r>
            <a:endParaRPr dirty="0"/>
          </a:p>
        </p:txBody>
      </p:sp>
      <p:sp>
        <p:nvSpPr>
          <p:cNvPr id="2967" name="Shape 296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Required</a:t>
            </a:r>
            <a:endParaRPr dirty="0"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Preprocessing</a:t>
            </a:r>
            <a:endParaRPr dirty="0"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 Selection</a:t>
            </a:r>
            <a:endParaRPr dirty="0"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Linear Regression Model</a:t>
            </a:r>
            <a:endParaRPr dirty="0"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Challenges</a:t>
            </a:r>
            <a:endParaRPr dirty="0"/>
          </a:p>
          <a:p>
            <a:pPr marL="457200" lvl="0" indent="-342900" rtl="0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Results</a:t>
            </a:r>
            <a:endParaRPr dirty="0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2" name="Shape 2972"/>
          <p:cNvSpPr txBox="1">
            <a:spLocks noGrp="1"/>
          </p:cNvSpPr>
          <p:nvPr>
            <p:ph type="title"/>
          </p:nvPr>
        </p:nvSpPr>
        <p:spPr>
          <a:xfrm>
            <a:off x="111775" y="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Pipeline</a:t>
            </a:r>
            <a:endParaRPr dirty="0"/>
          </a:p>
        </p:txBody>
      </p:sp>
      <p:sp>
        <p:nvSpPr>
          <p:cNvPr id="2973" name="Shape 2973"/>
          <p:cNvSpPr txBox="1"/>
          <p:nvPr/>
        </p:nvSpPr>
        <p:spPr>
          <a:xfrm>
            <a:off x="252675" y="1017875"/>
            <a:ext cx="8891400" cy="3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800" dirty="0">
              <a:solidFill>
                <a:srgbClr val="B7B7B7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974" name="Shape 2974"/>
          <p:cNvSpPr/>
          <p:nvPr/>
        </p:nvSpPr>
        <p:spPr>
          <a:xfrm>
            <a:off x="3235475" y="861000"/>
            <a:ext cx="5788200" cy="74550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Average"/>
                <a:ea typeface="Average"/>
                <a:cs typeface="Average"/>
                <a:sym typeface="Average"/>
              </a:rPr>
              <a:t>Parse HDF5 data -&gt; extract features -&gt; dump CSV</a:t>
            </a:r>
            <a:endParaRPr sz="1800" dirty="0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666666"/>
                </a:solidFill>
                <a:latin typeface="Average"/>
                <a:ea typeface="Average"/>
                <a:cs typeface="Average"/>
                <a:sym typeface="Average"/>
              </a:rPr>
              <a:t>Load into RDD</a:t>
            </a:r>
            <a:endParaRPr sz="1800" dirty="0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975" name="Shape 2975"/>
          <p:cNvSpPr/>
          <p:nvPr/>
        </p:nvSpPr>
        <p:spPr>
          <a:xfrm>
            <a:off x="111776" y="861000"/>
            <a:ext cx="3479700" cy="745500"/>
          </a:xfrm>
          <a:prstGeom prst="homePlate">
            <a:avLst>
              <a:gd name="adj" fmla="val 50000"/>
            </a:avLst>
          </a:prstGeom>
          <a:solidFill>
            <a:srgbClr val="FFD9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666666"/>
                </a:solidFill>
                <a:latin typeface="Average"/>
                <a:ea typeface="Average"/>
                <a:cs typeface="Average"/>
                <a:sym typeface="Average"/>
              </a:rPr>
              <a:t> Parsing and Loading Data</a:t>
            </a:r>
            <a:endParaRPr b="1" dirty="0">
              <a:solidFill>
                <a:srgbClr val="666666"/>
              </a:solidFill>
            </a:endParaRPr>
          </a:p>
        </p:txBody>
      </p:sp>
      <p:sp>
        <p:nvSpPr>
          <p:cNvPr id="2976" name="Shape 2976"/>
          <p:cNvSpPr/>
          <p:nvPr/>
        </p:nvSpPr>
        <p:spPr>
          <a:xfrm>
            <a:off x="111776" y="2401088"/>
            <a:ext cx="3479700" cy="745500"/>
          </a:xfrm>
          <a:prstGeom prst="homePlate">
            <a:avLst>
              <a:gd name="adj" fmla="val 50000"/>
            </a:avLst>
          </a:prstGeom>
          <a:solidFill>
            <a:srgbClr val="FFD9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666666"/>
                </a:solidFill>
                <a:latin typeface="Average"/>
                <a:ea typeface="Average"/>
                <a:cs typeface="Average"/>
                <a:sym typeface="Average"/>
              </a:rPr>
              <a:t>Prepare Train and Test Data</a:t>
            </a:r>
            <a:endParaRPr b="1" dirty="0">
              <a:solidFill>
                <a:srgbClr val="666666"/>
              </a:solidFill>
            </a:endParaRPr>
          </a:p>
        </p:txBody>
      </p:sp>
      <p:sp>
        <p:nvSpPr>
          <p:cNvPr id="2977" name="Shape 2977"/>
          <p:cNvSpPr/>
          <p:nvPr/>
        </p:nvSpPr>
        <p:spPr>
          <a:xfrm>
            <a:off x="111776" y="3179200"/>
            <a:ext cx="3479700" cy="745500"/>
          </a:xfrm>
          <a:prstGeom prst="homePlate">
            <a:avLst>
              <a:gd name="adj" fmla="val 50000"/>
            </a:avLst>
          </a:prstGeom>
          <a:solidFill>
            <a:srgbClr val="FFD9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666666"/>
                </a:solidFill>
                <a:latin typeface="Average"/>
                <a:ea typeface="Average"/>
                <a:cs typeface="Average"/>
                <a:sym typeface="Average"/>
              </a:rPr>
              <a:t>Machine Learning Algorithm</a:t>
            </a:r>
            <a:endParaRPr b="1" dirty="0">
              <a:solidFill>
                <a:srgbClr val="666666"/>
              </a:solidFill>
            </a:endParaRPr>
          </a:p>
        </p:txBody>
      </p:sp>
      <p:sp>
        <p:nvSpPr>
          <p:cNvPr id="2978" name="Shape 2978"/>
          <p:cNvSpPr/>
          <p:nvPr/>
        </p:nvSpPr>
        <p:spPr>
          <a:xfrm>
            <a:off x="111776" y="3957300"/>
            <a:ext cx="3479700" cy="745500"/>
          </a:xfrm>
          <a:prstGeom prst="homePlate">
            <a:avLst>
              <a:gd name="adj" fmla="val 50000"/>
            </a:avLst>
          </a:prstGeom>
          <a:solidFill>
            <a:srgbClr val="FFD9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666666"/>
                </a:solidFill>
                <a:latin typeface="Average"/>
                <a:ea typeface="Average"/>
                <a:cs typeface="Average"/>
                <a:sym typeface="Average"/>
              </a:rPr>
              <a:t>Evaluation &amp; Results</a:t>
            </a:r>
            <a:endParaRPr b="1" dirty="0">
              <a:solidFill>
                <a:srgbClr val="666666"/>
              </a:solidFill>
            </a:endParaRPr>
          </a:p>
        </p:txBody>
      </p:sp>
      <p:sp>
        <p:nvSpPr>
          <p:cNvPr id="2979" name="Shape 2979"/>
          <p:cNvSpPr/>
          <p:nvPr/>
        </p:nvSpPr>
        <p:spPr>
          <a:xfrm>
            <a:off x="111776" y="1611200"/>
            <a:ext cx="3479700" cy="745500"/>
          </a:xfrm>
          <a:prstGeom prst="homePlate">
            <a:avLst>
              <a:gd name="adj" fmla="val 50000"/>
            </a:avLst>
          </a:prstGeom>
          <a:solidFill>
            <a:srgbClr val="FFD9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666666"/>
                </a:solidFill>
                <a:latin typeface="Average"/>
                <a:ea typeface="Average"/>
                <a:cs typeface="Average"/>
                <a:sym typeface="Average"/>
              </a:rPr>
              <a:t>Visualization</a:t>
            </a:r>
            <a:endParaRPr b="1" dirty="0">
              <a:solidFill>
                <a:srgbClr val="666666"/>
              </a:solidFill>
            </a:endParaRPr>
          </a:p>
        </p:txBody>
      </p:sp>
      <p:sp>
        <p:nvSpPr>
          <p:cNvPr id="2980" name="Shape 2980"/>
          <p:cNvSpPr/>
          <p:nvPr/>
        </p:nvSpPr>
        <p:spPr>
          <a:xfrm>
            <a:off x="3235475" y="2401100"/>
            <a:ext cx="5788200" cy="74550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666666"/>
                </a:solidFill>
                <a:latin typeface="Average"/>
                <a:ea typeface="Average"/>
                <a:cs typeface="Average"/>
                <a:sym typeface="Average"/>
              </a:rPr>
              <a:t>Filtered data, Spark transformations - Map, Join </a:t>
            </a:r>
            <a:endParaRPr sz="1800" dirty="0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981" name="Shape 2981"/>
          <p:cNvSpPr/>
          <p:nvPr/>
        </p:nvSpPr>
        <p:spPr>
          <a:xfrm>
            <a:off x="3235475" y="3179200"/>
            <a:ext cx="5788200" cy="74550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Average"/>
                <a:ea typeface="Average"/>
                <a:cs typeface="Average"/>
                <a:sym typeface="Average"/>
              </a:rPr>
              <a:t>Convert into LabeledPoint RDD</a:t>
            </a:r>
            <a:endParaRPr sz="1800" dirty="0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Average"/>
                <a:ea typeface="Average"/>
                <a:cs typeface="Average"/>
                <a:sym typeface="Average"/>
              </a:rPr>
              <a:t>Spark MLlib Linear Regression with SGD</a:t>
            </a:r>
            <a:endParaRPr sz="1800" dirty="0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sz="1800" dirty="0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982" name="Shape 2982"/>
          <p:cNvSpPr/>
          <p:nvPr/>
        </p:nvSpPr>
        <p:spPr>
          <a:xfrm>
            <a:off x="3235475" y="3957300"/>
            <a:ext cx="5788200" cy="74550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666666"/>
                </a:solidFill>
                <a:latin typeface="Average"/>
                <a:ea typeface="Average"/>
                <a:cs typeface="Average"/>
                <a:sym typeface="Average"/>
              </a:rPr>
              <a:t>Train - 60%, Test - 40%, Predicted score for 1 million, Precision on top 500</a:t>
            </a:r>
            <a:endParaRPr sz="1800" dirty="0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983" name="Shape 2983"/>
          <p:cNvSpPr/>
          <p:nvPr/>
        </p:nvSpPr>
        <p:spPr>
          <a:xfrm>
            <a:off x="3235475" y="1611200"/>
            <a:ext cx="5788200" cy="74550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666666"/>
                </a:solidFill>
                <a:latin typeface="Average"/>
                <a:ea typeface="Average"/>
                <a:cs typeface="Average"/>
                <a:sym typeface="Average"/>
              </a:rPr>
              <a:t>Correlation between features, removed uncorrelated to play count</a:t>
            </a:r>
            <a:endParaRPr sz="1800" dirty="0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Shape 2988"/>
          <p:cNvSpPr txBox="1">
            <a:spLocks noGrp="1"/>
          </p:cNvSpPr>
          <p:nvPr>
            <p:ph type="title"/>
          </p:nvPr>
        </p:nvSpPr>
        <p:spPr>
          <a:xfrm>
            <a:off x="779525" y="264325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Data Required</a:t>
            </a:r>
            <a:endParaRPr dirty="0"/>
          </a:p>
        </p:txBody>
      </p:sp>
      <p:sp>
        <p:nvSpPr>
          <p:cNvPr id="2989" name="Shape 2989"/>
          <p:cNvSpPr txBox="1"/>
          <p:nvPr/>
        </p:nvSpPr>
        <p:spPr>
          <a:xfrm>
            <a:off x="397050" y="1360775"/>
            <a:ext cx="7998600" cy="3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Training File -</a:t>
            </a:r>
            <a:r>
              <a:rPr lang="en" sz="18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lang="en" sz="1800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lang="en" sz="18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It contains triplets of (userID, songID, playCount). The size of input file is 3GB</a:t>
            </a:r>
            <a:endParaRPr sz="1800" dirty="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Song to Track File -</a:t>
            </a:r>
            <a:r>
              <a:rPr lang="en" sz="1800">
                <a:solidFill>
                  <a:srgbClr val="EFEFEF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lang="en" sz="18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This file contains the song ID to track ID mapping data. It contains track ID's  of total 3 million songs.</a:t>
            </a:r>
            <a:endParaRPr sz="1800" dirty="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Million Song Dataset -</a:t>
            </a:r>
            <a:r>
              <a:rPr lang="en" sz="18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 Containing 55 features for every song.</a:t>
            </a:r>
            <a:endParaRPr sz="1800" dirty="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914400" lvl="1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verage"/>
              <a:buChar char="○"/>
            </a:pPr>
            <a:r>
              <a:rPr lang="en" sz="18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Subset Dataset  -  1.8 GB compressed, approx 100K songs</a:t>
            </a:r>
            <a:endParaRPr sz="1800" dirty="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914400" lvl="1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verage"/>
              <a:buChar char="○"/>
            </a:pPr>
            <a:r>
              <a:rPr lang="en" sz="18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Full Dataset from AWS  - 500 GB  data for million song tracks.</a:t>
            </a:r>
            <a:endParaRPr sz="1800" dirty="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914400" lvl="1" indent="-3429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D9D9D9"/>
              </a:buClr>
              <a:buSzPts val="1800"/>
              <a:buFont typeface="Average"/>
              <a:buChar char="○"/>
            </a:pPr>
            <a:r>
              <a:rPr lang="en" sz="18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File format - ‘.h5’ file having trackID as the name.</a:t>
            </a:r>
            <a:endParaRPr sz="1800" dirty="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Shape 17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Work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31" name="Shape 1731"/>
          <p:cNvSpPr txBox="1"/>
          <p:nvPr/>
        </p:nvSpPr>
        <p:spPr>
          <a:xfrm>
            <a:off x="0" y="0"/>
            <a:ext cx="9220500" cy="50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-"/>
            </a:pPr>
            <a:r>
              <a:rPr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Scoping the project, data extraction, data cleaning - All </a:t>
            </a:r>
            <a:endParaRPr sz="18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-"/>
            </a:pPr>
            <a:r>
              <a:rPr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Collaborative Filtering - Sharang</a:t>
            </a:r>
            <a:endParaRPr sz="18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-"/>
            </a:pPr>
            <a:r>
              <a:rPr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Content Based Filtering - Piyush</a:t>
            </a:r>
            <a:endParaRPr sz="18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-"/>
            </a:pPr>
            <a:r>
              <a:rPr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Trend Analysis &amp; Visualizations - Prachi, Snigdha</a:t>
            </a:r>
            <a:endParaRPr sz="18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-"/>
            </a:pPr>
            <a:r>
              <a:rPr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Conclusion, Report, Presentation  - All</a:t>
            </a:r>
            <a:endParaRPr sz="18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-"/>
            </a:pPr>
            <a:r>
              <a:rPr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Asking questions on Piazza - Anonymous</a:t>
            </a:r>
            <a:endParaRPr sz="18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Shape 2994"/>
          <p:cNvSpPr txBox="1">
            <a:spLocks noGrp="1"/>
          </p:cNvSpPr>
          <p:nvPr>
            <p:ph type="title"/>
          </p:nvPr>
        </p:nvSpPr>
        <p:spPr>
          <a:xfrm>
            <a:off x="779525" y="264325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Data Preprocessing</a:t>
            </a:r>
            <a:endParaRPr dirty="0"/>
          </a:p>
        </p:txBody>
      </p:sp>
      <p:sp>
        <p:nvSpPr>
          <p:cNvPr id="2995" name="Shape 2995"/>
          <p:cNvSpPr txBox="1"/>
          <p:nvPr/>
        </p:nvSpPr>
        <p:spPr>
          <a:xfrm>
            <a:off x="397050" y="1360775"/>
            <a:ext cx="7998600" cy="3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Python code to parse data in HDF5 files and extract features</a:t>
            </a:r>
            <a:endParaRPr sz="1800" dirty="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Filtered all those users from the training set who has listened to more than 25 songs. </a:t>
            </a:r>
            <a:endParaRPr sz="1800" dirty="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Randomly chose 200 users with listening history of at least 25 songs. </a:t>
            </a:r>
            <a:endParaRPr sz="1800" dirty="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Created the map of user's songs to trackID and extracted all the features corresponding to these track IDs from AWS Million Song Public Dataset</a:t>
            </a:r>
            <a:endParaRPr sz="1800" dirty="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429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D9D9D9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 Handled the missing values by replacing it with the mean value of that particular feature.</a:t>
            </a:r>
            <a:endParaRPr sz="1800" dirty="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Shape 30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</a:t>
            </a:r>
            <a:endParaRPr dirty="0"/>
          </a:p>
        </p:txBody>
      </p:sp>
      <p:sp>
        <p:nvSpPr>
          <p:cNvPr id="3001" name="Shape 300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864700" cy="38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</a:rPr>
              <a:t>Artist Familiarity</a:t>
            </a:r>
            <a:endParaRPr sz="1600" dirty="0">
              <a:solidFill>
                <a:srgbClr val="D9D9D9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</a:rPr>
              <a:t>Artist Hottness</a:t>
            </a:r>
            <a:endParaRPr sz="1600" dirty="0">
              <a:solidFill>
                <a:srgbClr val="D9D9D9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</a:rPr>
              <a:t>Dancebility </a:t>
            </a:r>
            <a:endParaRPr sz="1600" dirty="0">
              <a:solidFill>
                <a:srgbClr val="D9D9D9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</a:rPr>
              <a:t>Key Signature Confidence</a:t>
            </a:r>
            <a:endParaRPr sz="1600" dirty="0">
              <a:solidFill>
                <a:srgbClr val="D9D9D9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</a:rPr>
              <a:t>Time Signature</a:t>
            </a:r>
            <a:endParaRPr sz="1600" dirty="0">
              <a:solidFill>
                <a:srgbClr val="D9D9D9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</a:rPr>
              <a:t>Time Signature Confidence</a:t>
            </a:r>
            <a:endParaRPr sz="1600" dirty="0">
              <a:solidFill>
                <a:srgbClr val="D9D9D9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</a:rPr>
              <a:t>Duration </a:t>
            </a:r>
            <a:endParaRPr sz="1600" dirty="0">
              <a:solidFill>
                <a:srgbClr val="D9D9D9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</a:rPr>
              <a:t>End Of FadeIn</a:t>
            </a:r>
            <a:endParaRPr sz="1600" dirty="0">
              <a:solidFill>
                <a:srgbClr val="D9D9D9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</a:rPr>
              <a:t>Energy </a:t>
            </a:r>
            <a:endParaRPr sz="1600" dirty="0">
              <a:solidFill>
                <a:srgbClr val="D9D9D9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</a:rPr>
              <a:t>Loudness </a:t>
            </a:r>
            <a:endParaRPr sz="1600" dirty="0">
              <a:solidFill>
                <a:srgbClr val="D9D9D9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</a:rPr>
              <a:t>Song Hotness</a:t>
            </a:r>
            <a:endParaRPr sz="1600" dirty="0">
              <a:solidFill>
                <a:srgbClr val="D9D9D9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</a:rPr>
              <a:t>Tempo </a:t>
            </a:r>
            <a:endParaRPr sz="1600" dirty="0">
              <a:solidFill>
                <a:srgbClr val="D9D9D9"/>
              </a:solidFill>
            </a:endParaRPr>
          </a:p>
        </p:txBody>
      </p:sp>
      <p:pic>
        <p:nvPicPr>
          <p:cNvPr id="3002" name="Shape 3002" descr="all_artist_cloud2.png"/>
          <p:cNvPicPr preferRelativeResize="0"/>
          <p:nvPr/>
        </p:nvPicPr>
        <p:blipFill rotWithShape="1">
          <a:blip r:embed="rId3">
            <a:alphaModFix/>
          </a:blip>
          <a:srcRect l="18835" t="-18" r="15740" b="9405"/>
          <a:stretch/>
        </p:blipFill>
        <p:spPr>
          <a:xfrm>
            <a:off x="3302650" y="2802000"/>
            <a:ext cx="3210851" cy="23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3" name="Shape 3003" descr="Song Loudness vs Hotness.png"/>
          <p:cNvPicPr preferRelativeResize="0"/>
          <p:nvPr/>
        </p:nvPicPr>
        <p:blipFill rotWithShape="1">
          <a:blip r:embed="rId4">
            <a:alphaModFix/>
          </a:blip>
          <a:srcRect b="8583"/>
          <a:stretch/>
        </p:blipFill>
        <p:spPr>
          <a:xfrm>
            <a:off x="3302650" y="445025"/>
            <a:ext cx="3210851" cy="23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4" name="Shape 3004" descr="Artist Familiarity vs Song Temp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3500" y="445026"/>
            <a:ext cx="2597100" cy="191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5" name="Shape 3005"/>
          <p:cNvPicPr preferRelativeResize="0"/>
          <p:nvPr/>
        </p:nvPicPr>
        <p:blipFill rotWithShape="1">
          <a:blip r:embed="rId6">
            <a:alphaModFix/>
          </a:blip>
          <a:srcRect l="19357" t="7429" r="13890" b="8909"/>
          <a:stretch/>
        </p:blipFill>
        <p:spPr>
          <a:xfrm>
            <a:off x="6513500" y="2361900"/>
            <a:ext cx="2597100" cy="27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Shape 3010"/>
          <p:cNvSpPr txBox="1">
            <a:spLocks noGrp="1"/>
          </p:cNvSpPr>
          <p:nvPr>
            <p:ph type="title"/>
          </p:nvPr>
        </p:nvSpPr>
        <p:spPr>
          <a:xfrm>
            <a:off x="779525" y="264325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 Model</a:t>
            </a:r>
            <a:endParaRPr dirty="0"/>
          </a:p>
        </p:txBody>
      </p:sp>
      <p:sp>
        <p:nvSpPr>
          <p:cNvPr id="3011" name="Shape 3011"/>
          <p:cNvSpPr txBox="1"/>
          <p:nvPr/>
        </p:nvSpPr>
        <p:spPr>
          <a:xfrm>
            <a:off x="397050" y="1125325"/>
            <a:ext cx="7998600" cy="3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Aim to learn the weights of the song's features. </a:t>
            </a:r>
            <a:endParaRPr sz="1800" dirty="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A user's songs history data are split in  :- </a:t>
            </a:r>
            <a:endParaRPr sz="1800" dirty="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914400" lvl="1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verage"/>
              <a:buChar char="○"/>
            </a:pPr>
            <a:r>
              <a:rPr lang="en" sz="18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training dataset containing 60 % </a:t>
            </a:r>
            <a:endParaRPr sz="1800" dirty="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914400" lvl="1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verage"/>
              <a:buChar char="○"/>
            </a:pPr>
            <a:r>
              <a:rPr lang="en" sz="18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testing dataset containing 40% </a:t>
            </a:r>
            <a:endParaRPr sz="1800" dirty="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914400" lvl="1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verage"/>
              <a:buChar char="○"/>
            </a:pPr>
            <a:r>
              <a:rPr lang="en" sz="18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Independent variable X is defined as the set of song's features </a:t>
            </a:r>
            <a:endParaRPr sz="1800" dirty="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914400" lvl="1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verage"/>
              <a:buChar char="○"/>
            </a:pPr>
            <a:r>
              <a:rPr lang="en" sz="18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Dependent variable Y is defined as the variable that shows the relative importance of each song's to the user. </a:t>
            </a:r>
            <a:endParaRPr sz="1800" dirty="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914400" lvl="1" indent="-3429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D9D9D9"/>
              </a:buClr>
              <a:buSzPts val="1800"/>
              <a:buFont typeface="Average"/>
              <a:buChar char="○"/>
            </a:pPr>
            <a:r>
              <a:rPr lang="en" sz="18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It is calculated as the normalized value of play count. Hence, the values of y lies in range [0, 1]. The top recommendations are chosen based on the threshold 0.5.</a:t>
            </a:r>
            <a:endParaRPr sz="1800" dirty="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6" name="Shape 3016"/>
          <p:cNvSpPr txBox="1">
            <a:spLocks noGrp="1"/>
          </p:cNvSpPr>
          <p:nvPr>
            <p:ph type="title"/>
          </p:nvPr>
        </p:nvSpPr>
        <p:spPr>
          <a:xfrm>
            <a:off x="779525" y="264325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 dirty="0"/>
          </a:p>
        </p:txBody>
      </p:sp>
      <p:sp>
        <p:nvSpPr>
          <p:cNvPr id="3017" name="Shape 3017"/>
          <p:cNvSpPr txBox="1"/>
          <p:nvPr/>
        </p:nvSpPr>
        <p:spPr>
          <a:xfrm>
            <a:off x="397050" y="1125325"/>
            <a:ext cx="7998600" cy="3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Unavailability of metadata for every song in MSD subset.</a:t>
            </a:r>
            <a:endParaRPr sz="1800" dirty="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verage"/>
              <a:buChar char="○"/>
            </a:pPr>
            <a:r>
              <a:rPr lang="en" sz="18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Only those users with at least 10 songs meta-data present filtered from 100K users dataset. </a:t>
            </a:r>
            <a:endParaRPr sz="1800" dirty="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verage"/>
              <a:buChar char="○"/>
            </a:pPr>
            <a:r>
              <a:rPr lang="en" sz="18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Later, we used whole MSD dataset to get the results. </a:t>
            </a:r>
            <a:endParaRPr sz="1800" dirty="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Passing  RDD in ML algorithm was a challenge.</a:t>
            </a:r>
            <a:endParaRPr sz="1800" dirty="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verage"/>
              <a:buChar char="○"/>
            </a:pPr>
            <a:r>
              <a:rPr lang="en" sz="18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Model trained  for million users, pass the RDD reference using map function not feasible </a:t>
            </a:r>
            <a:endParaRPr sz="1800" dirty="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verage"/>
              <a:buChar char="○"/>
            </a:pPr>
            <a:r>
              <a:rPr lang="en" sz="18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Instead applied for loop to train the model</a:t>
            </a:r>
            <a:endParaRPr sz="1800" dirty="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Model referencing is not possible, so testing for multiple users in parallel was a difficult task.  Created our own scoring function. </a:t>
            </a:r>
            <a:endParaRPr sz="1800" dirty="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800" dirty="0">
              <a:solidFill>
                <a:srgbClr val="B7B7B7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2" name="Shape 3022"/>
          <p:cNvSpPr txBox="1">
            <a:spLocks noGrp="1"/>
          </p:cNvSpPr>
          <p:nvPr>
            <p:ph type="title"/>
          </p:nvPr>
        </p:nvSpPr>
        <p:spPr>
          <a:xfrm>
            <a:off x="645900" y="101875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Flow</a:t>
            </a:r>
            <a:endParaRPr dirty="0"/>
          </a:p>
        </p:txBody>
      </p:sp>
      <p:sp>
        <p:nvSpPr>
          <p:cNvPr id="3023" name="Shape 3023"/>
          <p:cNvSpPr/>
          <p:nvPr/>
        </p:nvSpPr>
        <p:spPr>
          <a:xfrm>
            <a:off x="667750" y="1108100"/>
            <a:ext cx="1497900" cy="6960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SongFV [SongID, FV]</a:t>
            </a:r>
            <a:endParaRPr dirty="0">
              <a:solidFill>
                <a:srgbClr val="666666"/>
              </a:solidFill>
            </a:endParaRPr>
          </a:p>
        </p:txBody>
      </p:sp>
      <p:cxnSp>
        <p:nvCxnSpPr>
          <p:cNvPr id="3024" name="Shape 3024"/>
          <p:cNvCxnSpPr>
            <a:stCxn id="3023" idx="3"/>
          </p:cNvCxnSpPr>
          <p:nvPr/>
        </p:nvCxnSpPr>
        <p:spPr>
          <a:xfrm rot="10800000" flipH="1">
            <a:off x="2165650" y="1447100"/>
            <a:ext cx="884400" cy="9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25" name="Shape 3025"/>
          <p:cNvSpPr/>
          <p:nvPr/>
        </p:nvSpPr>
        <p:spPr>
          <a:xfrm>
            <a:off x="3050050" y="1108100"/>
            <a:ext cx="1497900" cy="5955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Filter SongFV RDD</a:t>
            </a:r>
            <a:endParaRPr dirty="0">
              <a:solidFill>
                <a:srgbClr val="666666"/>
              </a:solidFill>
            </a:endParaRPr>
          </a:p>
        </p:txBody>
      </p:sp>
      <p:sp>
        <p:nvSpPr>
          <p:cNvPr id="3026" name="Shape 3026"/>
          <p:cNvSpPr/>
          <p:nvPr/>
        </p:nvSpPr>
        <p:spPr>
          <a:xfrm>
            <a:off x="667750" y="2918850"/>
            <a:ext cx="1497900" cy="7812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ModelRDD cartesian SongFV</a:t>
            </a:r>
            <a:endParaRPr dirty="0">
              <a:solidFill>
                <a:srgbClr val="666666"/>
              </a:solidFill>
            </a:endParaRPr>
          </a:p>
        </p:txBody>
      </p:sp>
      <p:sp>
        <p:nvSpPr>
          <p:cNvPr id="3027" name="Shape 3027"/>
          <p:cNvSpPr/>
          <p:nvPr/>
        </p:nvSpPr>
        <p:spPr>
          <a:xfrm>
            <a:off x="667750" y="1982375"/>
            <a:ext cx="1497900" cy="6960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UserTriplet </a:t>
            </a:r>
            <a:endParaRPr dirty="0">
              <a:solidFill>
                <a:srgbClr val="666666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[User, Song, Count]</a:t>
            </a:r>
            <a:endParaRPr dirty="0">
              <a:solidFill>
                <a:srgbClr val="666666"/>
              </a:solidFill>
            </a:endParaRPr>
          </a:p>
        </p:txBody>
      </p:sp>
      <p:sp>
        <p:nvSpPr>
          <p:cNvPr id="3028" name="Shape 3028"/>
          <p:cNvSpPr/>
          <p:nvPr/>
        </p:nvSpPr>
        <p:spPr>
          <a:xfrm>
            <a:off x="7000200" y="2129775"/>
            <a:ext cx="1680600" cy="5955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trainRDD[user, (songFV, count)]</a:t>
            </a:r>
            <a:endParaRPr dirty="0">
              <a:solidFill>
                <a:srgbClr val="666666"/>
              </a:solidFill>
            </a:endParaRPr>
          </a:p>
        </p:txBody>
      </p:sp>
      <p:sp>
        <p:nvSpPr>
          <p:cNvPr id="3029" name="Shape 3029"/>
          <p:cNvSpPr/>
          <p:nvPr/>
        </p:nvSpPr>
        <p:spPr>
          <a:xfrm>
            <a:off x="7000200" y="1108100"/>
            <a:ext cx="1680600" cy="5955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UserFV RDD</a:t>
            </a:r>
            <a:endParaRPr dirty="0">
              <a:solidFill>
                <a:srgbClr val="666666"/>
              </a:solidFill>
            </a:endParaRPr>
          </a:p>
        </p:txBody>
      </p:sp>
      <p:sp>
        <p:nvSpPr>
          <p:cNvPr id="3030" name="Shape 3030"/>
          <p:cNvSpPr/>
          <p:nvPr/>
        </p:nvSpPr>
        <p:spPr>
          <a:xfrm>
            <a:off x="3050050" y="1982375"/>
            <a:ext cx="1497900" cy="5955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SongUserRDD</a:t>
            </a:r>
            <a:endParaRPr dirty="0">
              <a:solidFill>
                <a:srgbClr val="666666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Song, (usr, sng, count)</a:t>
            </a:r>
            <a:endParaRPr dirty="0">
              <a:solidFill>
                <a:srgbClr val="666666"/>
              </a:solidFill>
            </a:endParaRPr>
          </a:p>
        </p:txBody>
      </p:sp>
      <p:cxnSp>
        <p:nvCxnSpPr>
          <p:cNvPr id="3031" name="Shape 3031"/>
          <p:cNvCxnSpPr/>
          <p:nvPr/>
        </p:nvCxnSpPr>
        <p:spPr>
          <a:xfrm rot="10800000" flipH="1">
            <a:off x="2078375" y="3243200"/>
            <a:ext cx="884400" cy="9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032" name="Shape 3032"/>
          <p:cNvCxnSpPr/>
          <p:nvPr/>
        </p:nvCxnSpPr>
        <p:spPr>
          <a:xfrm rot="10800000" flipH="1">
            <a:off x="2165650" y="2276150"/>
            <a:ext cx="884400" cy="9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33" name="Shape 3033"/>
          <p:cNvCxnSpPr>
            <a:endCxn id="3029" idx="1"/>
          </p:cNvCxnSpPr>
          <p:nvPr/>
        </p:nvCxnSpPr>
        <p:spPr>
          <a:xfrm rot="10800000" flipH="1">
            <a:off x="4548000" y="1405850"/>
            <a:ext cx="2452200" cy="8787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34" name="Shape 3034"/>
          <p:cNvCxnSpPr>
            <a:endCxn id="3029" idx="1"/>
          </p:cNvCxnSpPr>
          <p:nvPr/>
        </p:nvCxnSpPr>
        <p:spPr>
          <a:xfrm rot="10800000" flipH="1">
            <a:off x="4548000" y="1405850"/>
            <a:ext cx="2452200" cy="4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35" name="Shape 3035"/>
          <p:cNvCxnSpPr>
            <a:stCxn id="3029" idx="2"/>
            <a:endCxn id="3028" idx="0"/>
          </p:cNvCxnSpPr>
          <p:nvPr/>
        </p:nvCxnSpPr>
        <p:spPr>
          <a:xfrm>
            <a:off x="7840500" y="1703600"/>
            <a:ext cx="0" cy="42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036" name="Shape 3036"/>
          <p:cNvSpPr/>
          <p:nvPr/>
        </p:nvSpPr>
        <p:spPr>
          <a:xfrm>
            <a:off x="645900" y="4210350"/>
            <a:ext cx="1497900" cy="8610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func LRPredict (Model, newSongFV)</a:t>
            </a:r>
            <a:endParaRPr dirty="0">
              <a:solidFill>
                <a:srgbClr val="666666"/>
              </a:solidFill>
            </a:endParaRPr>
          </a:p>
        </p:txBody>
      </p:sp>
      <p:sp>
        <p:nvSpPr>
          <p:cNvPr id="3037" name="Shape 3037"/>
          <p:cNvSpPr/>
          <p:nvPr/>
        </p:nvSpPr>
        <p:spPr>
          <a:xfrm>
            <a:off x="2962775" y="2918850"/>
            <a:ext cx="1497900" cy="6960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Train LR Model for each user</a:t>
            </a:r>
            <a:endParaRPr dirty="0">
              <a:solidFill>
                <a:srgbClr val="666666"/>
              </a:solidFill>
            </a:endParaRPr>
          </a:p>
        </p:txBody>
      </p:sp>
      <p:sp>
        <p:nvSpPr>
          <p:cNvPr id="3038" name="Shape 3038"/>
          <p:cNvSpPr/>
          <p:nvPr/>
        </p:nvSpPr>
        <p:spPr>
          <a:xfrm>
            <a:off x="5025150" y="2918850"/>
            <a:ext cx="1497900" cy="6960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Groupby user [user, list [LabeledPoint]]</a:t>
            </a:r>
            <a:endParaRPr dirty="0">
              <a:solidFill>
                <a:srgbClr val="666666"/>
              </a:solidFill>
            </a:endParaRPr>
          </a:p>
        </p:txBody>
      </p:sp>
      <p:cxnSp>
        <p:nvCxnSpPr>
          <p:cNvPr id="3039" name="Shape 3039"/>
          <p:cNvCxnSpPr>
            <a:stCxn id="3037" idx="3"/>
            <a:endCxn id="3038" idx="1"/>
          </p:cNvCxnSpPr>
          <p:nvPr/>
        </p:nvCxnSpPr>
        <p:spPr>
          <a:xfrm>
            <a:off x="4460675" y="3266850"/>
            <a:ext cx="5646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3040" name="Shape 3040"/>
          <p:cNvSpPr txBox="1"/>
          <p:nvPr/>
        </p:nvSpPr>
        <p:spPr>
          <a:xfrm>
            <a:off x="2292025" y="1982375"/>
            <a:ext cx="5745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Map</a:t>
            </a:r>
            <a:endParaRPr dirty="0">
              <a:solidFill>
                <a:srgbClr val="EFEFEF"/>
              </a:solidFill>
            </a:endParaRPr>
          </a:p>
        </p:txBody>
      </p:sp>
      <p:sp>
        <p:nvSpPr>
          <p:cNvPr id="3041" name="Shape 3041"/>
          <p:cNvSpPr txBox="1"/>
          <p:nvPr/>
        </p:nvSpPr>
        <p:spPr>
          <a:xfrm>
            <a:off x="5025150" y="1405850"/>
            <a:ext cx="5745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Join</a:t>
            </a:r>
            <a:endParaRPr dirty="0">
              <a:solidFill>
                <a:srgbClr val="EFEFEF"/>
              </a:solidFill>
            </a:endParaRPr>
          </a:p>
        </p:txBody>
      </p:sp>
      <p:sp>
        <p:nvSpPr>
          <p:cNvPr id="3042" name="Shape 3042"/>
          <p:cNvSpPr txBox="1"/>
          <p:nvPr/>
        </p:nvSpPr>
        <p:spPr>
          <a:xfrm>
            <a:off x="7000200" y="1740675"/>
            <a:ext cx="5745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Map</a:t>
            </a:r>
            <a:endParaRPr dirty="0">
              <a:solidFill>
                <a:srgbClr val="EFEFEF"/>
              </a:solidFill>
            </a:endParaRPr>
          </a:p>
        </p:txBody>
      </p:sp>
      <p:sp>
        <p:nvSpPr>
          <p:cNvPr id="3043" name="Shape 3043"/>
          <p:cNvSpPr/>
          <p:nvPr/>
        </p:nvSpPr>
        <p:spPr>
          <a:xfrm>
            <a:off x="7000200" y="2907575"/>
            <a:ext cx="1680600" cy="7812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[User, LabeledPoint[count, songFV]]</a:t>
            </a:r>
            <a:endParaRPr dirty="0">
              <a:solidFill>
                <a:srgbClr val="666666"/>
              </a:solidFill>
            </a:endParaRPr>
          </a:p>
        </p:txBody>
      </p:sp>
      <p:cxnSp>
        <p:nvCxnSpPr>
          <p:cNvPr id="3044" name="Shape 3044"/>
          <p:cNvCxnSpPr>
            <a:endCxn id="3043" idx="0"/>
          </p:cNvCxnSpPr>
          <p:nvPr/>
        </p:nvCxnSpPr>
        <p:spPr>
          <a:xfrm flipH="1">
            <a:off x="7840500" y="2646575"/>
            <a:ext cx="500400" cy="261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045" name="Shape 3045"/>
          <p:cNvCxnSpPr/>
          <p:nvPr/>
        </p:nvCxnSpPr>
        <p:spPr>
          <a:xfrm>
            <a:off x="6430638" y="3247700"/>
            <a:ext cx="5646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046" name="Shape 3046"/>
          <p:cNvCxnSpPr>
            <a:stCxn id="3026" idx="2"/>
            <a:endCxn id="3036" idx="0"/>
          </p:cNvCxnSpPr>
          <p:nvPr/>
        </p:nvCxnSpPr>
        <p:spPr>
          <a:xfrm flipH="1">
            <a:off x="1394800" y="3700050"/>
            <a:ext cx="21900" cy="510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047" name="Shape 3047"/>
          <p:cNvSpPr/>
          <p:nvPr/>
        </p:nvSpPr>
        <p:spPr>
          <a:xfrm>
            <a:off x="2962775" y="4248550"/>
            <a:ext cx="2619900" cy="8991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Match the score of top 500 with the testing set and calculate precision</a:t>
            </a:r>
            <a:endParaRPr dirty="0">
              <a:solidFill>
                <a:srgbClr val="666666"/>
              </a:solidFill>
            </a:endParaRPr>
          </a:p>
        </p:txBody>
      </p:sp>
      <p:cxnSp>
        <p:nvCxnSpPr>
          <p:cNvPr id="3048" name="Shape 3048"/>
          <p:cNvCxnSpPr/>
          <p:nvPr/>
        </p:nvCxnSpPr>
        <p:spPr>
          <a:xfrm rot="10800000" flipH="1">
            <a:off x="2078375" y="4691300"/>
            <a:ext cx="884400" cy="9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49" name="Shape 3049"/>
          <p:cNvSpPr txBox="1"/>
          <p:nvPr/>
        </p:nvSpPr>
        <p:spPr>
          <a:xfrm>
            <a:off x="1717525" y="3760650"/>
            <a:ext cx="17838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Scoring Function</a:t>
            </a:r>
            <a:endParaRPr dirty="0">
              <a:solidFill>
                <a:srgbClr val="EFEFEF"/>
              </a:solidFill>
            </a:endParaRPr>
          </a:p>
        </p:txBody>
      </p:sp>
      <p:sp>
        <p:nvSpPr>
          <p:cNvPr id="3050" name="Shape 3050"/>
          <p:cNvSpPr txBox="1"/>
          <p:nvPr/>
        </p:nvSpPr>
        <p:spPr>
          <a:xfrm>
            <a:off x="2078375" y="2766250"/>
            <a:ext cx="9717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Train LR</a:t>
            </a:r>
            <a:endParaRPr dirty="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5" name="Shape 3055"/>
          <p:cNvSpPr txBox="1">
            <a:spLocks noGrp="1"/>
          </p:cNvSpPr>
          <p:nvPr>
            <p:ph type="title"/>
          </p:nvPr>
        </p:nvSpPr>
        <p:spPr>
          <a:xfrm>
            <a:off x="779525" y="264325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 dirty="0"/>
          </a:p>
        </p:txBody>
      </p:sp>
      <p:sp>
        <p:nvSpPr>
          <p:cNvPr id="3056" name="Shape 3056"/>
          <p:cNvSpPr txBox="1"/>
          <p:nvPr/>
        </p:nvSpPr>
        <p:spPr>
          <a:xfrm>
            <a:off x="72200" y="1017050"/>
            <a:ext cx="5269800" cy="3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Selected top 25 users who listened to maximum number of songs. </a:t>
            </a:r>
            <a:endParaRPr sz="1800" dirty="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From here, we got total 26,837 songs. </a:t>
            </a:r>
            <a:endParaRPr sz="1800" dirty="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We have average 1,300 songs per user. </a:t>
            </a:r>
            <a:endParaRPr sz="1800" dirty="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The user with the maximum number of songs has 1,651 songs in his listening history. </a:t>
            </a:r>
            <a:endParaRPr sz="1800" dirty="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The final precision is calculated. </a:t>
            </a:r>
            <a:endParaRPr sz="1800" dirty="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800" dirty="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graphicFrame>
        <p:nvGraphicFramePr>
          <p:cNvPr id="3057" name="Shape 3057"/>
          <p:cNvGraphicFramePr/>
          <p:nvPr/>
        </p:nvGraphicFramePr>
        <p:xfrm>
          <a:off x="5707975" y="1228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{846CAA5C-96A5-4F47-9073-41C3652DD7A2}</a:tableStyleId>
              </a:tblPr>
              <a:tblGrid>
                <a:gridCol w="152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940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D9D9D9"/>
                          </a:solidFill>
                        </a:rPr>
                        <a:t>Precision</a:t>
                      </a:r>
                      <a:endParaRPr sz="1800" dirty="0">
                        <a:solidFill>
                          <a:srgbClr val="D9D9D9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D9D9D9"/>
                          </a:solidFill>
                        </a:rPr>
                        <a:t>Total Users</a:t>
                      </a:r>
                      <a:endParaRPr sz="1800" dirty="0">
                        <a:solidFill>
                          <a:srgbClr val="D9D9D9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1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less than 0.05</a:t>
                      </a:r>
                      <a:endParaRPr dirty="0">
                        <a:solidFill>
                          <a:srgbClr val="D9D9D9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13</a:t>
                      </a:r>
                      <a:endParaRPr dirty="0">
                        <a:solidFill>
                          <a:srgbClr val="D9D9D9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1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Between 0.05 and 0.1</a:t>
                      </a:r>
                      <a:endParaRPr dirty="0">
                        <a:solidFill>
                          <a:srgbClr val="D9D9D9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9</a:t>
                      </a:r>
                      <a:endParaRPr dirty="0">
                        <a:solidFill>
                          <a:srgbClr val="D9D9D9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1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Between 0.1 and 0.2 </a:t>
                      </a:r>
                      <a:endParaRPr dirty="0">
                        <a:solidFill>
                          <a:srgbClr val="D9D9D9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2</a:t>
                      </a:r>
                      <a:endParaRPr dirty="0">
                        <a:solidFill>
                          <a:srgbClr val="D9D9D9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Shape 3062"/>
          <p:cNvSpPr txBox="1">
            <a:spLocks noGrp="1"/>
          </p:cNvSpPr>
          <p:nvPr>
            <p:ph type="title"/>
          </p:nvPr>
        </p:nvSpPr>
        <p:spPr>
          <a:xfrm>
            <a:off x="265500" y="476450"/>
            <a:ext cx="4045200" cy="231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Collaborative Filtering and Mixed models</a:t>
            </a:r>
            <a:endParaRPr dirty="0"/>
          </a:p>
        </p:txBody>
      </p:sp>
      <p:sp>
        <p:nvSpPr>
          <p:cNvPr id="3063" name="Shape 3063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 Covered</a:t>
            </a:r>
            <a:endParaRPr dirty="0"/>
          </a:p>
        </p:txBody>
      </p:sp>
      <p:sp>
        <p:nvSpPr>
          <p:cNvPr id="3064" name="Shape 306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Preprocessing</a:t>
            </a:r>
            <a:endParaRPr dirty="0"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Collaborative Filtering</a:t>
            </a:r>
            <a:endParaRPr dirty="0"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CF + Log-Scaling Model</a:t>
            </a:r>
            <a:endParaRPr dirty="0"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CF + Top-K Model</a:t>
            </a:r>
            <a:endParaRPr dirty="0"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CF + Association Rules Model</a:t>
            </a:r>
            <a:endParaRPr dirty="0"/>
          </a:p>
          <a:p>
            <a:pPr marL="457200" lvl="0" indent="-342900" rtl="0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Results</a:t>
            </a:r>
            <a:endParaRPr dirty="0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9" name="Shape 30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Data Preprocessing</a:t>
            </a:r>
            <a:endParaRPr dirty="0"/>
          </a:p>
        </p:txBody>
      </p:sp>
      <p:sp>
        <p:nvSpPr>
          <p:cNvPr id="3070" name="Shape 30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Songs listened by less than 10 distinct users are filtered out</a:t>
            </a:r>
            <a:endParaRPr dirty="0">
              <a:solidFill>
                <a:srgbClr val="D9D9D9"/>
              </a:solidFill>
            </a:endParaRP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Users who have listened less than 5 unique songs are filtered out</a:t>
            </a:r>
            <a:endParaRPr dirty="0">
              <a:solidFill>
                <a:srgbClr val="D9D9D9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rgbClr val="D9D9D9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dirty="0">
              <a:solidFill>
                <a:srgbClr val="B7B7B7"/>
              </a:solidFill>
            </a:endParaRPr>
          </a:p>
        </p:txBody>
      </p:sp>
      <p:pic>
        <p:nvPicPr>
          <p:cNvPr id="3071" name="Shape 3071" descr="figure_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950" y="2247775"/>
            <a:ext cx="3398924" cy="254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2" name="Shape 3072" descr="figure_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1200" y="2247775"/>
            <a:ext cx="3619174" cy="254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Shape 30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 Model</a:t>
            </a:r>
            <a:endParaRPr dirty="0"/>
          </a:p>
        </p:txBody>
      </p:sp>
      <p:sp>
        <p:nvSpPr>
          <p:cNvPr id="3078" name="Shape 30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For a particular user, each song’s rating (listening count) is predicted in the following way:</a:t>
            </a:r>
            <a:endParaRPr dirty="0">
              <a:solidFill>
                <a:srgbClr val="D9D9D9"/>
              </a:solidFill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○"/>
            </a:pPr>
            <a:r>
              <a:rPr lang="en" sz="1800">
                <a:solidFill>
                  <a:srgbClr val="D9D9D9"/>
                </a:solidFill>
              </a:rPr>
              <a:t>Normalization</a:t>
            </a:r>
            <a:endParaRPr sz="1800" dirty="0">
              <a:solidFill>
                <a:srgbClr val="D9D9D9"/>
              </a:solidFill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○"/>
            </a:pPr>
            <a:r>
              <a:rPr lang="en" sz="1800">
                <a:solidFill>
                  <a:srgbClr val="D9D9D9"/>
                </a:solidFill>
              </a:rPr>
              <a:t>Cosine similarity between each pair of item</a:t>
            </a:r>
            <a:endParaRPr sz="1800" dirty="0">
              <a:solidFill>
                <a:srgbClr val="D9D9D9"/>
              </a:solidFill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○"/>
            </a:pPr>
            <a:r>
              <a:rPr lang="en" sz="1800">
                <a:solidFill>
                  <a:srgbClr val="D9D9D9"/>
                </a:solidFill>
              </a:rPr>
              <a:t>For each user we take the top 500 rated songs (up to) and recommend them.</a:t>
            </a:r>
            <a:endParaRPr sz="1800" dirty="0">
              <a:solidFill>
                <a:srgbClr val="D9D9D9"/>
              </a:solidFill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○"/>
            </a:pPr>
            <a:r>
              <a:rPr lang="en" sz="1800">
                <a:solidFill>
                  <a:srgbClr val="D9D9D9"/>
                </a:solidFill>
              </a:rPr>
              <a:t>Precision is calculated based on :</a:t>
            </a:r>
            <a:endParaRPr sz="1800" dirty="0">
              <a:solidFill>
                <a:srgbClr val="D9D9D9"/>
              </a:solidFill>
            </a:endParaRPr>
          </a:p>
          <a:p>
            <a:pPr marL="1371600" lvl="2" indent="-3429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■"/>
            </a:pPr>
            <a:r>
              <a:rPr lang="en" sz="1800">
                <a:solidFill>
                  <a:srgbClr val="D9D9D9"/>
                </a:solidFill>
              </a:rPr>
              <a:t> #(Listened song’s from Recommended songs)/  #(Recommended songs)</a:t>
            </a:r>
            <a:endParaRPr sz="1800" dirty="0">
              <a:solidFill>
                <a:srgbClr val="D9D9D9"/>
              </a:solidFill>
            </a:endParaRPr>
          </a:p>
        </p:txBody>
      </p:sp>
      <p:pic>
        <p:nvPicPr>
          <p:cNvPr id="3079" name="Shape 3079" descr="cosin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4063" y="3626075"/>
            <a:ext cx="2962275" cy="5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Shape 30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Log-Scaling of Baseline Model</a:t>
            </a:r>
            <a:endParaRPr dirty="0"/>
          </a:p>
        </p:txBody>
      </p:sp>
      <p:sp>
        <p:nvSpPr>
          <p:cNvPr id="3085" name="Shape 30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Listening frequency of a user can vary tremendously</a:t>
            </a:r>
            <a:endParaRPr dirty="0">
              <a:solidFill>
                <a:srgbClr val="D9D9D9"/>
              </a:solidFill>
            </a:endParaRPr>
          </a:p>
          <a:p>
            <a:pPr marL="45720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Highest frequency -&gt; 99</a:t>
            </a:r>
            <a:endParaRPr dirty="0">
              <a:solidFill>
                <a:srgbClr val="D9D9D9"/>
              </a:solidFill>
            </a:endParaRPr>
          </a:p>
          <a:p>
            <a:pPr marL="45720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Becomes hard to weigh every user listening history equally</a:t>
            </a:r>
            <a:endParaRPr dirty="0">
              <a:solidFill>
                <a:srgbClr val="D9D9D9"/>
              </a:solidFill>
            </a:endParaRPr>
          </a:p>
          <a:p>
            <a:pPr marL="45720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Thus, log-scaled to mold the data between 1.0 - 5.0 scale</a:t>
            </a:r>
            <a:endParaRPr dirty="0">
              <a:solidFill>
                <a:srgbClr val="D9D9D9"/>
              </a:solidFill>
            </a:endParaRPr>
          </a:p>
          <a:p>
            <a:pPr marL="45720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 b="1">
                <a:solidFill>
                  <a:srgbClr val="D9D9D9"/>
                </a:solidFill>
              </a:rPr>
              <a:t>16% improvement</a:t>
            </a:r>
            <a:r>
              <a:rPr lang="en">
                <a:solidFill>
                  <a:srgbClr val="D9D9D9"/>
                </a:solidFill>
              </a:rPr>
              <a:t> in the </a:t>
            </a:r>
            <a:r>
              <a:rPr lang="en" b="1">
                <a:solidFill>
                  <a:srgbClr val="D9D9D9"/>
                </a:solidFill>
              </a:rPr>
              <a:t>precision</a:t>
            </a:r>
            <a:endParaRPr b="1" dirty="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Shape 17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 dirty="0"/>
          </a:p>
        </p:txBody>
      </p:sp>
      <p:sp>
        <p:nvSpPr>
          <p:cNvPr id="1737" name="Shape 17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Eye opener on big data and its difficulties </a:t>
            </a:r>
            <a:endParaRPr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We were fairly satisfied with our results, we managed to reduce the RMSE by almost 1, and virtually predicted how many times a user will play a song </a:t>
            </a:r>
            <a:endParaRPr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We fairly satisfied with a precision of 6.1 % considering we tried a new recommendation methodology</a:t>
            </a:r>
            <a:endParaRPr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Collaborative Filtering was easier to implement and evaluate </a:t>
            </a:r>
            <a:endParaRPr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Unearthed some interesting music trends from across the years</a:t>
            </a:r>
            <a:endParaRPr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Shape 30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Collaborative-filtering + Top-K Songs</a:t>
            </a:r>
            <a:endParaRPr dirty="0"/>
          </a:p>
        </p:txBody>
      </p:sp>
      <p:sp>
        <p:nvSpPr>
          <p:cNvPr id="3091" name="Shape 309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Extracted, sorted and selected the most listened songs by the users</a:t>
            </a:r>
            <a:endParaRPr dirty="0">
              <a:solidFill>
                <a:srgbClr val="D9D9D9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Picked k = 50</a:t>
            </a:r>
            <a:endParaRPr dirty="0">
              <a:solidFill>
                <a:srgbClr val="D9D9D9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Results got worse i.e precision decreased</a:t>
            </a:r>
            <a:endParaRPr dirty="0">
              <a:solidFill>
                <a:srgbClr val="D9D9D9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 sz="1400">
                <a:solidFill>
                  <a:srgbClr val="D9D9D9"/>
                </a:solidFill>
              </a:rPr>
              <a:t>#(Listened song’s from Recommended songs)/  #(Recommended songs)</a:t>
            </a:r>
            <a:endParaRPr sz="1400" dirty="0">
              <a:solidFill>
                <a:srgbClr val="D9D9D9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Increase in denominator  &gt; Increase in numerator</a:t>
            </a:r>
            <a:endParaRPr dirty="0">
              <a:solidFill>
                <a:srgbClr val="D9D9D9"/>
              </a:solidFill>
            </a:endParaRPr>
          </a:p>
        </p:txBody>
      </p:sp>
      <p:pic>
        <p:nvPicPr>
          <p:cNvPr id="3092" name="Shape 3092" descr="figure_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6500" y="2971275"/>
            <a:ext cx="4091000" cy="19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7" name="Shape 309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Collaborative-filtering + Association Rules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98" name="Shape 309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Considered listening history of a user as a bag of items</a:t>
            </a:r>
            <a:endParaRPr dirty="0">
              <a:solidFill>
                <a:srgbClr val="D9D9D9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Applied association rule mining with parameters</a:t>
            </a:r>
            <a:endParaRPr dirty="0">
              <a:solidFill>
                <a:srgbClr val="D9D9D9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>
                <a:solidFill>
                  <a:srgbClr val="D9D9D9"/>
                </a:solidFill>
              </a:rPr>
              <a:t>K=4 </a:t>
            </a:r>
            <a:endParaRPr dirty="0">
              <a:solidFill>
                <a:srgbClr val="D9D9D9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>
                <a:solidFill>
                  <a:srgbClr val="D9D9D9"/>
                </a:solidFill>
              </a:rPr>
              <a:t>support = 15 </a:t>
            </a:r>
            <a:endParaRPr dirty="0">
              <a:solidFill>
                <a:srgbClr val="D9D9D9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>
                <a:solidFill>
                  <a:srgbClr val="D9D9D9"/>
                </a:solidFill>
              </a:rPr>
              <a:t>confidence = 0.04 </a:t>
            </a:r>
            <a:endParaRPr dirty="0">
              <a:solidFill>
                <a:srgbClr val="D9D9D9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>
                <a:solidFill>
                  <a:srgbClr val="D9D9D9"/>
                </a:solidFill>
              </a:rPr>
              <a:t>interest=0.01</a:t>
            </a:r>
            <a:endParaRPr dirty="0">
              <a:solidFill>
                <a:srgbClr val="D9D9D9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Improved results and recommendations</a:t>
            </a:r>
            <a:endParaRPr dirty="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Shape 310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 dirty="0"/>
          </a:p>
        </p:txBody>
      </p:sp>
      <p:sp>
        <p:nvSpPr>
          <p:cNvPr id="3104" name="Shape 310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graphicFrame>
        <p:nvGraphicFramePr>
          <p:cNvPr id="3105" name="Shape 3105"/>
          <p:cNvGraphicFramePr/>
          <p:nvPr/>
        </p:nvGraphicFramePr>
        <p:xfrm>
          <a:off x="952500" y="2038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{846CAA5C-96A5-4F47-9073-41C3652DD7A2}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Variation</a:t>
                      </a:r>
                      <a:endParaRPr sz="1800" b="1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Precision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Collab Filtering</a:t>
                      </a:r>
                      <a:endParaRPr dirty="0"/>
                    </a:p>
                  </a:txBody>
                  <a:tcPr marL="91425" marR="91425" marT="91425" marB="91425"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0.0180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0" lvl="0" indent="-31750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+"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Association Rules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0.0199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0" lvl="0" indent="-31750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+"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Rules + log-scaling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0.0239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0" lvl="0" indent="-31750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+"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Rules + Top-K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0.0185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Shape 31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 dirty="0"/>
          </a:p>
        </p:txBody>
      </p:sp>
      <p:sp>
        <p:nvSpPr>
          <p:cNvPr id="3111" name="Shape 31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en">
                <a:solidFill>
                  <a:srgbClr val="EFEFEF"/>
                </a:solidFill>
              </a:rPr>
              <a:t>Mixed model ‘Collaborative-filtering + Popular songs’ didn't give better results compared to only Collaborative filtering. Probable reason - item based collaborative filtering model takes care of popularity. </a:t>
            </a:r>
            <a:endParaRPr dirty="0">
              <a:solidFill>
                <a:srgbClr val="EFEFEF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en">
                <a:solidFill>
                  <a:srgbClr val="EFEFEF"/>
                </a:solidFill>
              </a:rPr>
              <a:t>Mixed model ‘Collaborative-filtering + Association Rules’ gave better results when combined with item based collaborative filtering. </a:t>
            </a:r>
            <a:endParaRPr dirty="0">
              <a:solidFill>
                <a:srgbClr val="EFEFEF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en">
                <a:solidFill>
                  <a:srgbClr val="EFEFEF"/>
                </a:solidFill>
              </a:rPr>
              <a:t>In Content-Based Method, we achieved highest precision of approx 0.2 for user's with maximum listening songs history. In this approach, we only used features that describe the content of a song like tempo, song hotness, fade in and fade out etc. This limits our model to cluster the songs based on the content similarity. </a:t>
            </a:r>
            <a:endParaRPr dirty="0">
              <a:solidFill>
                <a:srgbClr val="EFEFEF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6" name="Shape 31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 dirty="0"/>
          </a:p>
        </p:txBody>
      </p:sp>
      <p:sp>
        <p:nvSpPr>
          <p:cNvPr id="3117" name="Shape 31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We got hands-on experience of dealing with such a large-scale real-world dataset. </a:t>
            </a:r>
            <a:endParaRPr dirty="0">
              <a:solidFill>
                <a:srgbClr val="D9D9D9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We learned the importance of distributed system without which handling such amount of growing data is a very tedious task. </a:t>
            </a:r>
            <a:endParaRPr dirty="0">
              <a:solidFill>
                <a:srgbClr val="D9D9D9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Building an efficient utility matrix for millions song was a great challenge. </a:t>
            </a:r>
            <a:endParaRPr dirty="0">
              <a:solidFill>
                <a:srgbClr val="D9D9D9"/>
              </a:solidFill>
            </a:endParaRPr>
          </a:p>
          <a:p>
            <a:pPr marL="45720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 b="1">
                <a:solidFill>
                  <a:srgbClr val="D9D9D9"/>
                </a:solidFill>
              </a:rPr>
              <a:t>Future Scope</a:t>
            </a:r>
            <a:r>
              <a:rPr lang="en">
                <a:solidFill>
                  <a:srgbClr val="D9D9D9"/>
                </a:solidFill>
              </a:rPr>
              <a:t> - In Content-Based approach, we aim to include the artist locations and the song category to cluster similar songs. </a:t>
            </a:r>
            <a:endParaRPr dirty="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2" name="Shape 3122"/>
          <p:cNvSpPr txBox="1">
            <a:spLocks noGrp="1"/>
          </p:cNvSpPr>
          <p:nvPr>
            <p:ph type="title"/>
          </p:nvPr>
        </p:nvSpPr>
        <p:spPr>
          <a:xfrm>
            <a:off x="1913025" y="1866100"/>
            <a:ext cx="5071200" cy="8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5"/>
                </a:solidFill>
              </a:rPr>
              <a:t>THANK YOU</a:t>
            </a:r>
            <a:endParaRPr sz="4800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Shape 174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Shape 174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 Source Separation Using Neural Networks</a:t>
            </a:r>
            <a:endParaRPr dirty="0"/>
          </a:p>
        </p:txBody>
      </p:sp>
      <p:sp>
        <p:nvSpPr>
          <p:cNvPr id="1748" name="Shape 174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 Borger, Anjaly Mehla, Sourav Mishra, 	Rakshit Gautam, Yingru Liu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Shape 1617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MUSIC RECOMMENDATION</a:t>
            </a:r>
            <a:endParaRPr sz="3600" dirty="0">
              <a:solidFill>
                <a:srgbClr val="FFFFFF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SYSTEM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618" name="Shape 1618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Based on Million Song Dataset*</a:t>
            </a:r>
            <a:endParaRPr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9" name="Shape 1619"/>
          <p:cNvSpPr txBox="1"/>
          <p:nvPr/>
        </p:nvSpPr>
        <p:spPr>
          <a:xfrm>
            <a:off x="0" y="4184200"/>
            <a:ext cx="3954900" cy="8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*labrosa.ee.columbia.edu/millionsong/</a:t>
            </a:r>
            <a:endParaRPr sz="10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Shape 1753"/>
          <p:cNvSpPr txBox="1">
            <a:spLocks noGrp="1"/>
          </p:cNvSpPr>
          <p:nvPr>
            <p:ph type="ctrTitle"/>
          </p:nvPr>
        </p:nvSpPr>
        <p:spPr>
          <a:xfrm>
            <a:off x="267350" y="310400"/>
            <a:ext cx="8520600" cy="86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 dirty="0"/>
          </a:p>
        </p:txBody>
      </p:sp>
      <p:sp>
        <p:nvSpPr>
          <p:cNvPr id="1754" name="Shape 1754"/>
          <p:cNvSpPr txBox="1"/>
          <p:nvPr/>
        </p:nvSpPr>
        <p:spPr>
          <a:xfrm>
            <a:off x="565350" y="1178900"/>
            <a:ext cx="8222700" cy="3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Mixtures of signals are created using superposition (addition)</a:t>
            </a:r>
            <a:endParaRPr sz="2400"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Once two signals are added together, it is hard to get them back</a:t>
            </a:r>
            <a:endParaRPr sz="2400"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Humans / animals can focus on different signals in the mixture easily, but machines have a hard time</a:t>
            </a:r>
            <a:endParaRPr sz="2400"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A machine learning approach is necessary to retrieve the original signals</a:t>
            </a:r>
            <a:endParaRPr sz="2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9" name="Shape 17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152400"/>
            <a:ext cx="6772275" cy="150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Shape 1760"/>
          <p:cNvSpPr txBox="1"/>
          <p:nvPr/>
        </p:nvSpPr>
        <p:spPr>
          <a:xfrm>
            <a:off x="254400" y="1862300"/>
            <a:ext cx="8635200" cy="31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The MIR-1K Dataset contains singing voice and background music examples for training a machine learning algorithm to separate audio sources</a:t>
            </a:r>
            <a:endParaRPr sz="2400"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Several different voices &amp; background instruments</a:t>
            </a:r>
            <a:endParaRPr sz="24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https://sites.google.com/site/unvoicedsoundseparation/mir-1k</a:t>
            </a:r>
            <a:endParaRPr sz="2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Shape 1765"/>
          <p:cNvSpPr txBox="1">
            <a:spLocks noGrp="1"/>
          </p:cNvSpPr>
          <p:nvPr>
            <p:ph type="ctrTitle"/>
          </p:nvPr>
        </p:nvSpPr>
        <p:spPr>
          <a:xfrm>
            <a:off x="311700" y="-36200"/>
            <a:ext cx="8520600" cy="101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Vector</a:t>
            </a:r>
            <a:endParaRPr dirty="0"/>
          </a:p>
        </p:txBody>
      </p:sp>
      <p:pic>
        <p:nvPicPr>
          <p:cNvPr id="1766" name="Shape 17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357300"/>
            <a:ext cx="5143499" cy="319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Shape 1767"/>
          <p:cNvSpPr txBox="1"/>
          <p:nvPr/>
        </p:nvSpPr>
        <p:spPr>
          <a:xfrm>
            <a:off x="5320850" y="875725"/>
            <a:ext cx="3691500" cy="41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Spectrogram with N frequency bins (features), M time samples (observations)</a:t>
            </a:r>
            <a:endParaRPr sz="2400"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Data in float32 or float64 between 0.0 and 1.0, serves as input into the neural network</a:t>
            </a:r>
            <a:endParaRPr sz="2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Shape 1772"/>
          <p:cNvSpPr txBox="1">
            <a:spLocks noGrp="1"/>
          </p:cNvSpPr>
          <p:nvPr>
            <p:ph type="ctrTitle"/>
          </p:nvPr>
        </p:nvSpPr>
        <p:spPr>
          <a:xfrm>
            <a:off x="311700" y="68400"/>
            <a:ext cx="8520600" cy="9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Method: LSTM Network</a:t>
            </a:r>
            <a:endParaRPr dirty="0"/>
          </a:p>
        </p:txBody>
      </p:sp>
      <p:pic>
        <p:nvPicPr>
          <p:cNvPr id="1773" name="Shape 17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7000" y="878400"/>
            <a:ext cx="5497000" cy="380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4" name="Shape 1774"/>
          <p:cNvSpPr txBox="1"/>
          <p:nvPr/>
        </p:nvSpPr>
        <p:spPr>
          <a:xfrm>
            <a:off x="199525" y="1296950"/>
            <a:ext cx="3569400" cy="3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A special kind of recurrent neural network designed for long term memory</a:t>
            </a:r>
            <a:endParaRPr sz="2400"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Perfect for sequences where past events influence understanding of future events</a:t>
            </a:r>
            <a:endParaRPr sz="2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9" name="Shape 17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853038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780" name="Shape 1780"/>
          <p:cNvSpPr txBox="1"/>
          <p:nvPr/>
        </p:nvSpPr>
        <p:spPr>
          <a:xfrm>
            <a:off x="4467300" y="155200"/>
            <a:ext cx="4556100" cy="48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Normalized power spectrum of audio mix enters the network</a:t>
            </a:r>
            <a:endParaRPr sz="2400"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Two sources, Y1 and Y2 exit the network in a similar form</a:t>
            </a:r>
            <a:endParaRPr sz="2400"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Use of multiple LSTM layers increases contextual computation</a:t>
            </a:r>
            <a:endParaRPr sz="2400"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Network is trained over many epochs to reduce the cost (error) as much as possible</a:t>
            </a:r>
            <a:endParaRPr sz="24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Shape 1785"/>
          <p:cNvSpPr txBox="1">
            <a:spLocks noGrp="1"/>
          </p:cNvSpPr>
          <p:nvPr>
            <p:ph type="ctrTitle"/>
          </p:nvPr>
        </p:nvSpPr>
        <p:spPr>
          <a:xfrm>
            <a:off x="311700" y="58775"/>
            <a:ext cx="85206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 dirty="0"/>
          </a:p>
        </p:txBody>
      </p:sp>
      <p:pic>
        <p:nvPicPr>
          <p:cNvPr id="1786" name="Shape 17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834275"/>
            <a:ext cx="5281646" cy="3928224"/>
          </a:xfrm>
          <a:prstGeom prst="rect">
            <a:avLst/>
          </a:prstGeom>
          <a:noFill/>
          <a:ln>
            <a:noFill/>
          </a:ln>
        </p:spPr>
      </p:pic>
      <p:sp>
        <p:nvSpPr>
          <p:cNvPr id="1787" name="Shape 1787"/>
          <p:cNvSpPr txBox="1"/>
          <p:nvPr/>
        </p:nvSpPr>
        <p:spPr>
          <a:xfrm>
            <a:off x="4921800" y="820300"/>
            <a:ext cx="4057200" cy="41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Training took four hours for 256 frequency bins on four different one-second inputs at a 16000 Hz sampling rate</a:t>
            </a:r>
            <a:endParaRPr sz="2400" dirty="0"/>
          </a:p>
          <a:p>
            <a: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Root-mean-squared error fell exponentially per epoch, settling at ~1.0</a:t>
            </a:r>
            <a:endParaRPr sz="24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2" name="Shape 17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6725" y="1156100"/>
            <a:ext cx="5129876" cy="384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Shape 17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81000" y="1150500"/>
            <a:ext cx="5129876" cy="3847413"/>
          </a:xfrm>
          <a:prstGeom prst="rect">
            <a:avLst/>
          </a:prstGeom>
          <a:noFill/>
          <a:ln>
            <a:noFill/>
          </a:ln>
        </p:spPr>
      </p:pic>
      <p:sp>
        <p:nvSpPr>
          <p:cNvPr id="1794" name="Shape 1794"/>
          <p:cNvSpPr txBox="1"/>
          <p:nvPr/>
        </p:nvSpPr>
        <p:spPr>
          <a:xfrm>
            <a:off x="3560700" y="320150"/>
            <a:ext cx="23046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Unfortunately...</a:t>
            </a:r>
            <a:endParaRPr sz="24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Shape 1799"/>
          <p:cNvSpPr txBox="1">
            <a:spLocks noGrp="1"/>
          </p:cNvSpPr>
          <p:nvPr>
            <p:ph type="ctrTitle"/>
          </p:nvPr>
        </p:nvSpPr>
        <p:spPr>
          <a:xfrm>
            <a:off x="311700" y="68400"/>
            <a:ext cx="8520600" cy="9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 dirty="0"/>
          </a:p>
        </p:txBody>
      </p:sp>
      <p:sp>
        <p:nvSpPr>
          <p:cNvPr id="1800" name="Shape 1800"/>
          <p:cNvSpPr txBox="1"/>
          <p:nvPr/>
        </p:nvSpPr>
        <p:spPr>
          <a:xfrm>
            <a:off x="332550" y="1008750"/>
            <a:ext cx="8613000" cy="3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Deciding on a neural network shape is difficult</a:t>
            </a:r>
            <a:endParaRPr sz="2400"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Success requires a lot of trial and error testing on many different inputs (requires more time)</a:t>
            </a:r>
            <a:endParaRPr sz="2400"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A future successful approach would model past papers, and then make adjustments to increase accuracy or computational efficiency</a:t>
            </a:r>
            <a:endParaRPr sz="2400" dirty="0"/>
          </a:p>
          <a:p>
            <a: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Looking to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a paper</a:t>
            </a:r>
            <a:r>
              <a:rPr lang="en" sz="2400"/>
              <a:t> by Paris Smaragdis as University of Illinois, which uses the time series directly and achieved success</a:t>
            </a:r>
            <a:endParaRPr sz="2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Shape 1805"/>
          <p:cNvSpPr txBox="1">
            <a:spLocks noGrp="1"/>
          </p:cNvSpPr>
          <p:nvPr>
            <p:ph type="ctrTitle"/>
          </p:nvPr>
        </p:nvSpPr>
        <p:spPr>
          <a:xfrm>
            <a:off x="311700" y="221700"/>
            <a:ext cx="8520600" cy="87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 dirty="0"/>
          </a:p>
        </p:txBody>
      </p:sp>
      <p:sp>
        <p:nvSpPr>
          <p:cNvPr id="1806" name="Shape 1806"/>
          <p:cNvSpPr txBox="1"/>
          <p:nvPr/>
        </p:nvSpPr>
        <p:spPr>
          <a:xfrm>
            <a:off x="399075" y="1628025"/>
            <a:ext cx="8433300" cy="4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We are looking forward to continuing this project outside of class</a:t>
            </a:r>
            <a:endParaRPr sz="2400"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An accurate audio source separator is a big necessity in machine listening and for advances in signal processing</a:t>
            </a:r>
            <a:endParaRPr sz="2400" dirty="0"/>
          </a:p>
          <a:p>
            <a: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Could help in many different areas besides audio, including medical imaging and analysis of brain activity</a:t>
            </a:r>
            <a:endParaRPr sz="24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Shape 1811"/>
          <p:cNvSpPr txBox="1">
            <a:spLocks noGrp="1"/>
          </p:cNvSpPr>
          <p:nvPr>
            <p:ph type="ctrTitle"/>
          </p:nvPr>
        </p:nvSpPr>
        <p:spPr>
          <a:xfrm>
            <a:off x="639383" y="7755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D-Company</a:t>
            </a:r>
            <a:endParaRPr dirty="0"/>
          </a:p>
        </p:txBody>
      </p:sp>
      <p:sp>
        <p:nvSpPr>
          <p:cNvPr id="1812" name="Shape 1812"/>
          <p:cNvSpPr txBox="1">
            <a:spLocks noGrp="1"/>
          </p:cNvSpPr>
          <p:nvPr>
            <p:ph type="subTitle" idx="1"/>
          </p:nvPr>
        </p:nvSpPr>
        <p:spPr>
          <a:xfrm>
            <a:off x="671250" y="32510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Aravind Warrier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Arun Babu</a:t>
            </a:r>
            <a:endParaRPr b="1" i="1" u="sng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Aviral Nigam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Syamsankar K S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Shape 162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Background and Motivation</a:t>
            </a:r>
            <a:endParaRPr sz="3000" dirty="0">
              <a:solidFill>
                <a:srgbClr val="FFFFFF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1625" name="Shape 16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00" y="1430875"/>
            <a:ext cx="2717425" cy="208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6" name="Shape 16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9400" y="1559538"/>
            <a:ext cx="2364100" cy="202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7" name="Shape 1627"/>
          <p:cNvSpPr txBox="1"/>
          <p:nvPr/>
        </p:nvSpPr>
        <p:spPr>
          <a:xfrm>
            <a:off x="351750" y="3513975"/>
            <a:ext cx="8440500" cy="9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</a:pPr>
            <a:r>
              <a:rPr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Growth in Music streaming consumption among consumers</a:t>
            </a:r>
            <a:endParaRPr sz="18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</a:pPr>
            <a:r>
              <a:rPr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Plethora of options available - Spotify, Pandora, 8tracks</a:t>
            </a:r>
            <a:endParaRPr sz="18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1100"/>
              </a:spcBef>
              <a:spcAft>
                <a:spcPts val="0"/>
              </a:spcAft>
              <a:buNone/>
            </a:pPr>
            <a:endParaRPr sz="12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28" name="Shape 1628"/>
          <p:cNvPicPr preferRelativeResize="0"/>
          <p:nvPr/>
        </p:nvPicPr>
        <p:blipFill rotWithShape="1">
          <a:blip r:embed="rId5">
            <a:alphaModFix/>
          </a:blip>
          <a:srcRect r="-10840" b="-13765"/>
          <a:stretch/>
        </p:blipFill>
        <p:spPr>
          <a:xfrm>
            <a:off x="6960575" y="4551790"/>
            <a:ext cx="446115" cy="559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9" name="Shape 16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09996" y="4568015"/>
            <a:ext cx="434004" cy="526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0" name="Shape 1630"/>
          <p:cNvPicPr preferRelativeResize="0"/>
          <p:nvPr/>
        </p:nvPicPr>
        <p:blipFill rotWithShape="1">
          <a:blip r:embed="rId7">
            <a:alphaModFix/>
          </a:blip>
          <a:srcRect t="5687" r="4223"/>
          <a:stretch/>
        </p:blipFill>
        <p:spPr>
          <a:xfrm>
            <a:off x="7682245" y="4663378"/>
            <a:ext cx="363972" cy="441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1" name="Shape 16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52984" y="4353607"/>
            <a:ext cx="382534" cy="479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2" name="Shape 16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43796" y="4224413"/>
            <a:ext cx="363972" cy="448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3" name="Shape 16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85551" y="4463063"/>
            <a:ext cx="434003" cy="505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Shape 16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396293" y="4616765"/>
            <a:ext cx="434003" cy="535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5" name="Shape 163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396294" y="4167350"/>
            <a:ext cx="544314" cy="505890"/>
          </a:xfrm>
          <a:prstGeom prst="rect">
            <a:avLst/>
          </a:prstGeom>
          <a:noFill/>
          <a:ln>
            <a:noFill/>
          </a:ln>
        </p:spPr>
      </p:pic>
      <p:sp>
        <p:nvSpPr>
          <p:cNvPr id="1636" name="Shape 1636"/>
          <p:cNvSpPr txBox="1"/>
          <p:nvPr/>
        </p:nvSpPr>
        <p:spPr>
          <a:xfrm>
            <a:off x="0" y="4408800"/>
            <a:ext cx="565740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*http://www.riaa.com/reports/riaa-2015-year-end-sales-shipments-data-report-riaa/</a:t>
            </a:r>
            <a:endParaRPr sz="10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RIAA - Recording Industry Association of America</a:t>
            </a:r>
            <a:endParaRPr sz="10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Shape 1817"/>
          <p:cNvSpPr txBox="1">
            <a:spLocks noGrp="1"/>
          </p:cNvSpPr>
          <p:nvPr>
            <p:ph type="ctrTitle"/>
          </p:nvPr>
        </p:nvSpPr>
        <p:spPr>
          <a:xfrm>
            <a:off x="671258" y="11432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Authorship Attribution:  Comparison between Spark and Hadoop Map Reduce</a:t>
            </a:r>
            <a:endParaRPr dirty="0"/>
          </a:p>
        </p:txBody>
      </p:sp>
      <p:sp>
        <p:nvSpPr>
          <p:cNvPr id="1818" name="Shape 1818"/>
          <p:cNvSpPr txBox="1">
            <a:spLocks noGrp="1"/>
          </p:cNvSpPr>
          <p:nvPr>
            <p:ph type="subTitle" idx="1"/>
          </p:nvPr>
        </p:nvSpPr>
        <p:spPr>
          <a:xfrm>
            <a:off x="747450" y="32510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Aravind Warrier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Arun Babu</a:t>
            </a:r>
            <a:endParaRPr b="1" i="1" u="sng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Aviral Nigam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Syamsankar K S</a:t>
            </a:r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Shape 18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Picture Scope</a:t>
            </a:r>
            <a:endParaRPr dirty="0"/>
          </a:p>
        </p:txBody>
      </p:sp>
      <p:sp>
        <p:nvSpPr>
          <p:cNvPr id="1824" name="Shape 18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What is Authorship Attribution problem?</a:t>
            </a:r>
            <a:endParaRPr sz="2400" dirty="0"/>
          </a:p>
          <a:p>
            <a:pPr marL="914400" lvl="1" indent="-330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 person’s writing style is an example of a behavioral biometric. </a:t>
            </a:r>
            <a:endParaRPr sz="1600" dirty="0"/>
          </a:p>
          <a:p>
            <a:pPr marL="914400" lvl="1" indent="-330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The words people use and the way they structure their sentences is distinctive, and can often be used to identify the author of a particular work.</a:t>
            </a:r>
            <a:endParaRPr sz="1600" dirty="0"/>
          </a:p>
          <a:p>
            <a:pPr marL="914400" lvl="1" indent="-330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Problem is defined as predicting the author of a text from a list of possible candidates by looking at textual features.  </a:t>
            </a:r>
            <a:endParaRPr sz="1600" dirty="0"/>
          </a:p>
          <a:p>
            <a:pPr marL="0" marR="0" lvl="0" indent="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Shape 18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Picture Scope Cont’d.</a:t>
            </a:r>
            <a:endParaRPr dirty="0"/>
          </a:p>
        </p:txBody>
      </p:sp>
      <p:sp>
        <p:nvSpPr>
          <p:cNvPr id="1830" name="Shape 18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Why is it important?</a:t>
            </a:r>
            <a:endParaRPr sz="2000" dirty="0"/>
          </a:p>
          <a:p>
            <a:pPr marL="914400" lvl="1" indent="-330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For historic texts,  authorship attribution helps in identifying the documents written anonymously or under pseudonym.</a:t>
            </a:r>
            <a:endParaRPr sz="1600" dirty="0"/>
          </a:p>
          <a:p>
            <a:pPr marL="914400" lvl="1" indent="-330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In literary research, authorship attribution helps to resolve disputed authorship for unknown documents. </a:t>
            </a:r>
            <a:endParaRPr sz="1600" dirty="0"/>
          </a:p>
          <a:p>
            <a:pPr marL="914400" lvl="1" indent="-330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In academic research domain, authorship attribution helps to unveil plagiarism, anonymous authors etc.</a:t>
            </a:r>
            <a:endParaRPr sz="1600" dirty="0"/>
          </a:p>
          <a:p>
            <a:pPr marL="457200" lvl="0" indent="0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Shape 18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 dirty="0"/>
          </a:p>
        </p:txBody>
      </p:sp>
      <p:sp>
        <p:nvSpPr>
          <p:cNvPr id="1836" name="Shape 18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Tackle the interesting problem of Authorship Attribution.</a:t>
            </a:r>
            <a:endParaRPr dirty="0"/>
          </a:p>
          <a:p>
            <a:pPr marL="45720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choose between Hadoop MapReduce and Spark? Better understanding of major architectural components : shuffle, execution model, and caching</a:t>
            </a:r>
            <a:endParaRPr dirty="0"/>
          </a:p>
          <a:p>
            <a:pPr marL="45720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Performance vary greatly depending on the use case under consideration and specific algorithms being used.</a:t>
            </a:r>
            <a:endParaRPr dirty="0"/>
          </a:p>
          <a:p>
            <a:pPr marL="45720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many comparison studies has been done on Authorship Attribution problem.</a:t>
            </a:r>
            <a:endParaRPr dirty="0"/>
          </a:p>
          <a:p>
            <a:pPr marL="0" lvl="0" indent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Shape 18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Description</a:t>
            </a:r>
            <a:endParaRPr dirty="0"/>
          </a:p>
        </p:txBody>
      </p:sp>
      <p:sp>
        <p:nvSpPr>
          <p:cNvPr id="1842" name="Shape 18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Source</a:t>
            </a:r>
            <a:endParaRPr dirty="0"/>
          </a:p>
          <a:p>
            <a:pPr marL="914400" lvl="1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Academic Papers (Researches on Big Scholarly Dataset)</a:t>
            </a:r>
            <a:endParaRPr dirty="0"/>
          </a:p>
          <a:p>
            <a:pPr marL="914400" lvl="1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provided by CiteSeerX contains 2,118,122 dissectible academic research papers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consists of two parts : TXT files and XML files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TXT files contains every sections of the paper like title, authors, abstract, full paper text, references.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XML part contains metadata about the paper which includes author names, affiliations etc.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Volume used for experiment.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conducted experiments with a small portion of the total available dataset. Training was done with different sizes for analysis.</a:t>
            </a:r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Shape 18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Used</a:t>
            </a:r>
            <a:endParaRPr dirty="0"/>
          </a:p>
        </p:txBody>
      </p:sp>
      <p:sp>
        <p:nvSpPr>
          <p:cNvPr id="1848" name="Shape 1848"/>
          <p:cNvSpPr/>
          <p:nvPr/>
        </p:nvSpPr>
        <p:spPr>
          <a:xfrm>
            <a:off x="459450" y="1804250"/>
            <a:ext cx="2084400" cy="896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Tokenizer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(mapper only job)</a:t>
            </a:r>
            <a:endParaRPr dirty="0"/>
          </a:p>
        </p:txBody>
      </p:sp>
      <p:cxnSp>
        <p:nvCxnSpPr>
          <p:cNvPr id="1849" name="Shape 1849"/>
          <p:cNvCxnSpPr/>
          <p:nvPr/>
        </p:nvCxnSpPr>
        <p:spPr>
          <a:xfrm>
            <a:off x="2736475" y="2252375"/>
            <a:ext cx="53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50" name="Shape 1850"/>
          <p:cNvSpPr/>
          <p:nvPr/>
        </p:nvSpPr>
        <p:spPr>
          <a:xfrm>
            <a:off x="3466975" y="1804175"/>
            <a:ext cx="2342100" cy="896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IDF Counter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(mapper - partial counts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reducer - no of docs with token)</a:t>
            </a:r>
            <a:endParaRPr dirty="0"/>
          </a:p>
        </p:txBody>
      </p:sp>
      <p:cxnSp>
        <p:nvCxnSpPr>
          <p:cNvPr id="1851" name="Shape 1851"/>
          <p:cNvCxnSpPr/>
          <p:nvPr/>
        </p:nvCxnSpPr>
        <p:spPr>
          <a:xfrm>
            <a:off x="6013075" y="2259099"/>
            <a:ext cx="53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52" name="Shape 1852"/>
          <p:cNvSpPr/>
          <p:nvPr/>
        </p:nvSpPr>
        <p:spPr>
          <a:xfrm>
            <a:off x="6703375" y="1804175"/>
            <a:ext cx="1925100" cy="1887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(Remove infrequent words and give ids)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: Set of words with unique ids</a:t>
            </a:r>
            <a:endParaRPr dirty="0"/>
          </a:p>
        </p:txBody>
      </p:sp>
      <p:sp>
        <p:nvSpPr>
          <p:cNvPr id="1853" name="Shape 1853"/>
          <p:cNvSpPr/>
          <p:nvPr/>
        </p:nvSpPr>
        <p:spPr>
          <a:xfrm>
            <a:off x="3466975" y="2794775"/>
            <a:ext cx="2342100" cy="896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TF IDF Vectorizer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(mapper - calculate tfidf )</a:t>
            </a:r>
            <a:endParaRPr dirty="0"/>
          </a:p>
        </p:txBody>
      </p:sp>
      <p:cxnSp>
        <p:nvCxnSpPr>
          <p:cNvPr id="1854" name="Shape 1854"/>
          <p:cNvCxnSpPr/>
          <p:nvPr/>
        </p:nvCxnSpPr>
        <p:spPr>
          <a:xfrm rot="10800000">
            <a:off x="6008750" y="3115225"/>
            <a:ext cx="492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55" name="Shape 1855"/>
          <p:cNvCxnSpPr/>
          <p:nvPr/>
        </p:nvCxnSpPr>
        <p:spPr>
          <a:xfrm rot="10800000">
            <a:off x="2732150" y="3115225"/>
            <a:ext cx="492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56" name="Shape 1856"/>
          <p:cNvSpPr/>
          <p:nvPr/>
        </p:nvSpPr>
        <p:spPr>
          <a:xfrm>
            <a:off x="459450" y="2794775"/>
            <a:ext cx="2113200" cy="896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Bayes for final model</a:t>
            </a:r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Shape 1861"/>
          <p:cNvSpPr/>
          <p:nvPr/>
        </p:nvSpPr>
        <p:spPr>
          <a:xfrm>
            <a:off x="2731650" y="99013"/>
            <a:ext cx="3250500" cy="10371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Preprcessing and Splitting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clean.py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    splitter.py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62" name="Shape 1862"/>
          <p:cNvSpPr/>
          <p:nvPr/>
        </p:nvSpPr>
        <p:spPr>
          <a:xfrm>
            <a:off x="4213925" y="1293238"/>
            <a:ext cx="303300" cy="639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63" name="Shape 1863"/>
          <p:cNvSpPr/>
          <p:nvPr/>
        </p:nvSpPr>
        <p:spPr>
          <a:xfrm>
            <a:off x="594250" y="2192888"/>
            <a:ext cx="3845700" cy="2052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Eclipse Project : FinalBigDataProject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Commandline parameters are as below</a:t>
            </a:r>
            <a:endParaRPr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MainClass : NaiveBayesMapReduce</a:t>
            </a:r>
            <a:endParaRPr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Input folder</a:t>
            </a:r>
            <a:endParaRPr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Output folder</a:t>
            </a:r>
            <a:endParaRPr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Ngam Size</a:t>
            </a:r>
            <a:endParaRPr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Number of documents</a:t>
            </a:r>
            <a:endParaRPr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Idf threshold</a:t>
            </a:r>
            <a:endParaRPr dirty="0"/>
          </a:p>
        </p:txBody>
      </p:sp>
      <p:sp>
        <p:nvSpPr>
          <p:cNvPr id="1864" name="Shape 1864"/>
          <p:cNvSpPr/>
          <p:nvPr/>
        </p:nvSpPr>
        <p:spPr>
          <a:xfrm>
            <a:off x="4705575" y="2193488"/>
            <a:ext cx="3756000" cy="2052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Spark Script spark-script.py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line parameters are as below</a:t>
            </a:r>
            <a:endParaRPr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Input File</a:t>
            </a:r>
            <a:endParaRPr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Output file </a:t>
            </a:r>
            <a:endParaRPr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Ngram size</a:t>
            </a:r>
            <a:endParaRPr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Number of documents</a:t>
            </a:r>
            <a:endParaRPr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Idf Threshold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865" name="Shape 1865" descr="Image result for mapreduce log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575" y="1152477"/>
            <a:ext cx="1162600" cy="9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6" name="Shape 1866"/>
          <p:cNvSpPr txBox="1"/>
          <p:nvPr/>
        </p:nvSpPr>
        <p:spPr>
          <a:xfrm>
            <a:off x="2315250" y="1818088"/>
            <a:ext cx="1555500" cy="2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EFEFEF"/>
                </a:solidFill>
              </a:rPr>
              <a:t>Map Reduce</a:t>
            </a:r>
            <a:endParaRPr b="1" dirty="0">
              <a:solidFill>
                <a:srgbClr val="EFEFEF"/>
              </a:solidFill>
            </a:endParaRPr>
          </a:p>
        </p:txBody>
      </p:sp>
      <p:pic>
        <p:nvPicPr>
          <p:cNvPr id="1867" name="Shape 1867" descr="Image result for spark 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2650" y="1293250"/>
            <a:ext cx="1833050" cy="8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8" name="Shape 1868"/>
          <p:cNvSpPr txBox="1"/>
          <p:nvPr/>
        </p:nvSpPr>
        <p:spPr>
          <a:xfrm>
            <a:off x="6734850" y="1818088"/>
            <a:ext cx="1555500" cy="2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EFEFEF"/>
                </a:solidFill>
              </a:rPr>
              <a:t>Spark</a:t>
            </a:r>
            <a:endParaRPr b="1" dirty="0">
              <a:solidFill>
                <a:srgbClr val="EFEFEF"/>
              </a:solidFill>
            </a:endParaRPr>
          </a:p>
        </p:txBody>
      </p:sp>
      <p:sp>
        <p:nvSpPr>
          <p:cNvPr id="1869" name="Shape 1869"/>
          <p:cNvSpPr/>
          <p:nvPr/>
        </p:nvSpPr>
        <p:spPr>
          <a:xfrm>
            <a:off x="3643225" y="4405188"/>
            <a:ext cx="1682100" cy="6393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Testng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testing.py</a:t>
            </a:r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Shape 18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challenges in implementations</a:t>
            </a:r>
            <a:endParaRPr dirty="0"/>
          </a:p>
        </p:txBody>
      </p:sp>
      <p:sp>
        <p:nvSpPr>
          <p:cNvPr id="1875" name="Shape 1875"/>
          <p:cNvSpPr txBox="1">
            <a:spLocks noGrp="1"/>
          </p:cNvSpPr>
          <p:nvPr>
            <p:ph type="body" idx="1"/>
          </p:nvPr>
        </p:nvSpPr>
        <p:spPr>
          <a:xfrm>
            <a:off x="311700" y="1219675"/>
            <a:ext cx="8520600" cy="29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Map Reduce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Different input formats needs to handed with custom classes.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Need to take care of data being transferred from different map-reduce stages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Distributed cache has to be used to transfer data between different stages.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Many nitty gritty details to be dealt with during implementation</a:t>
            </a:r>
            <a:br>
              <a:rPr lang="en"/>
            </a:b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Spark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Hard to implement logic which doesn’t suit  the map/reduce style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Sharing the data between different RDDs is not easy</a:t>
            </a:r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Shape 18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 Experiments / Analyses Conducted</a:t>
            </a:r>
            <a:endParaRPr dirty="0"/>
          </a:p>
        </p:txBody>
      </p:sp>
      <p:sp>
        <p:nvSpPr>
          <p:cNvPr id="1881" name="Shape 1881"/>
          <p:cNvSpPr txBox="1">
            <a:spLocks noGrp="1"/>
          </p:cNvSpPr>
          <p:nvPr>
            <p:ph type="body" idx="1"/>
          </p:nvPr>
        </p:nvSpPr>
        <p:spPr>
          <a:xfrm>
            <a:off x="254625" y="1152475"/>
            <a:ext cx="8577600" cy="37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Changing the size of data set</a:t>
            </a:r>
            <a:endParaRPr b="1" dirty="0"/>
          </a:p>
          <a:p>
            <a:pPr marL="914400" lvl="1" indent="-3175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300MB and 750MB</a:t>
            </a:r>
            <a:br>
              <a:rPr lang="en"/>
            </a:br>
            <a:endParaRPr dirty="0"/>
          </a:p>
          <a:p>
            <a:pPr marL="45720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Changing the Idf threshold value</a:t>
            </a:r>
            <a:endParaRPr b="1" dirty="0"/>
          </a:p>
          <a:p>
            <a:pPr marL="914400" lvl="1" indent="-3175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80 and 30 </a:t>
            </a:r>
            <a:endParaRPr dirty="0"/>
          </a:p>
          <a:p>
            <a:pPr marL="914400" lvl="1" indent="-3175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Changing the number of features</a:t>
            </a:r>
            <a:endParaRPr dirty="0"/>
          </a:p>
          <a:p>
            <a:pPr marL="0" lvl="0" indent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Note: Cluster Config: 1 Master, 2 Slaves, RAM: 8G</a:t>
            </a:r>
            <a:endParaRPr dirty="0"/>
          </a:p>
          <a:p>
            <a:pPr marL="0" lvl="0" indent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Shape 18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Results - Performance</a:t>
            </a:r>
            <a:endParaRPr dirty="0">
              <a:solidFill>
                <a:srgbClr val="FFFFFF"/>
              </a:solidFill>
            </a:endParaRPr>
          </a:p>
        </p:txBody>
      </p:sp>
      <p:graphicFrame>
        <p:nvGraphicFramePr>
          <p:cNvPr id="1887" name="Shape 1887"/>
          <p:cNvGraphicFramePr/>
          <p:nvPr/>
        </p:nvGraphicFramePr>
        <p:xfrm>
          <a:off x="1028700" y="123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{846CAA5C-96A5-4F47-9073-41C3652DD7A2}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N gram size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IDF Threshold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Number of features (word count)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434343"/>
                          </a:solidFill>
                        </a:rPr>
                        <a:t>MR Execution time(s)</a:t>
                      </a:r>
                      <a:endParaRPr b="1"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434343"/>
                          </a:solidFill>
                        </a:rPr>
                        <a:t>Spark Execution time(s)</a:t>
                      </a:r>
                      <a:endParaRPr b="1"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Unigram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80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2091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576</a:t>
                      </a:r>
                      <a:endParaRPr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72</a:t>
                      </a:r>
                      <a:endParaRPr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Unigram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30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10994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597</a:t>
                      </a:r>
                      <a:endParaRPr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74</a:t>
                      </a:r>
                      <a:endParaRPr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Bigram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80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394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835</a:t>
                      </a:r>
                      <a:endParaRPr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96</a:t>
                      </a:r>
                      <a:endParaRPr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Bigram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30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2030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930</a:t>
                      </a:r>
                      <a:endParaRPr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107</a:t>
                      </a:r>
                      <a:endParaRPr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Trigram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80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211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1012</a:t>
                      </a:r>
                      <a:endParaRPr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110</a:t>
                      </a:r>
                      <a:endParaRPr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Trigram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30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915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1016</a:t>
                      </a:r>
                      <a:endParaRPr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107</a:t>
                      </a:r>
                      <a:endParaRPr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88" name="Shape 1888"/>
          <p:cNvSpPr txBox="1"/>
          <p:nvPr/>
        </p:nvSpPr>
        <p:spPr>
          <a:xfrm>
            <a:off x="3186550" y="4452000"/>
            <a:ext cx="6124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Table 1: Analysis on 300 MB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Shape 1641"/>
          <p:cNvSpPr txBox="1"/>
          <p:nvPr/>
        </p:nvSpPr>
        <p:spPr>
          <a:xfrm>
            <a:off x="311700" y="436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Background and Motivation</a:t>
            </a:r>
            <a:endParaRPr sz="3000" dirty="0">
              <a:solidFill>
                <a:srgbClr val="FFFFFF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642" name="Shape 1642"/>
          <p:cNvSpPr txBox="1"/>
          <p:nvPr/>
        </p:nvSpPr>
        <p:spPr>
          <a:xfrm>
            <a:off x="311700" y="11440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</a:pPr>
            <a:r>
              <a:rPr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Music Recommendations - excellent feature for any music application.</a:t>
            </a:r>
            <a:endParaRPr sz="18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</a:pPr>
            <a:r>
              <a:rPr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Better Recommendations - Better Conversions, More engagement</a:t>
            </a:r>
            <a:endParaRPr sz="18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</a:pPr>
            <a:r>
              <a:rPr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Develop a music recommendation system based on the Million Song Dataset using various recommendation methodologies and draw a comparative analysis between them</a:t>
            </a:r>
            <a:endParaRPr sz="18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43" name="Shape 1643"/>
          <p:cNvPicPr preferRelativeResize="0"/>
          <p:nvPr/>
        </p:nvPicPr>
        <p:blipFill rotWithShape="1">
          <a:blip r:embed="rId3">
            <a:alphaModFix/>
          </a:blip>
          <a:srcRect r="-10840" b="-13765"/>
          <a:stretch/>
        </p:blipFill>
        <p:spPr>
          <a:xfrm>
            <a:off x="4923700" y="4221911"/>
            <a:ext cx="862285" cy="859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4" name="Shape 16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5123" y="4246825"/>
            <a:ext cx="838877" cy="809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Shape 1645"/>
          <p:cNvPicPr preferRelativeResize="0"/>
          <p:nvPr/>
        </p:nvPicPr>
        <p:blipFill rotWithShape="1">
          <a:blip r:embed="rId5">
            <a:alphaModFix/>
          </a:blip>
          <a:srcRect t="5687" r="4223"/>
          <a:stretch/>
        </p:blipFill>
        <p:spPr>
          <a:xfrm>
            <a:off x="5310713" y="4104502"/>
            <a:ext cx="954475" cy="939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6" name="Shape 16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2180" y="3917586"/>
            <a:ext cx="739391" cy="735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7" name="Shape 16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37573" y="3719199"/>
            <a:ext cx="703515" cy="689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8" name="Shape 16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04857" y="4085664"/>
            <a:ext cx="838876" cy="776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Shape 16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98773" y="4321684"/>
            <a:ext cx="838877" cy="821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0" name="Shape 16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98773" y="3631575"/>
            <a:ext cx="1052095" cy="776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Shape 18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Results - Performance</a:t>
            </a:r>
            <a:endParaRPr dirty="0">
              <a:solidFill>
                <a:srgbClr val="FFFFFF"/>
              </a:solidFill>
            </a:endParaRPr>
          </a:p>
        </p:txBody>
      </p:sp>
      <p:graphicFrame>
        <p:nvGraphicFramePr>
          <p:cNvPr id="1894" name="Shape 1894"/>
          <p:cNvGraphicFramePr/>
          <p:nvPr/>
        </p:nvGraphicFramePr>
        <p:xfrm>
          <a:off x="1028700" y="123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{846CAA5C-96A5-4F47-9073-41C3652DD7A2}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N gram size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IDF Threshold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Number of features (word count)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666666"/>
                          </a:solidFill>
                        </a:rPr>
                        <a:t>MR Execution time(s)</a:t>
                      </a:r>
                      <a:endParaRPr b="1" dirty="0"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666666"/>
                          </a:solidFill>
                        </a:rPr>
                        <a:t>Spark Execution time(s)</a:t>
                      </a:r>
                      <a:endParaRPr b="1" dirty="0"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Unigram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80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6572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1203</a:t>
                      </a:r>
                      <a:endParaRPr dirty="0"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145</a:t>
                      </a:r>
                      <a:endParaRPr dirty="0"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Unigram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30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34053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1285</a:t>
                      </a:r>
                      <a:endParaRPr dirty="0"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153</a:t>
                      </a:r>
                      <a:endParaRPr dirty="0"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Bigram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80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816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4505</a:t>
                      </a:r>
                      <a:endParaRPr dirty="0"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530</a:t>
                      </a:r>
                      <a:endParaRPr dirty="0"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Bigram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30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4860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4611</a:t>
                      </a:r>
                      <a:endParaRPr dirty="0"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510</a:t>
                      </a:r>
                      <a:endParaRPr dirty="0"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Trigram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80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338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5314</a:t>
                      </a:r>
                      <a:endParaRPr dirty="0"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584</a:t>
                      </a:r>
                      <a:endParaRPr dirty="0"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Trigram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30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1840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5376</a:t>
                      </a:r>
                      <a:endParaRPr dirty="0"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572</a:t>
                      </a:r>
                      <a:endParaRPr dirty="0"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95" name="Shape 1895"/>
          <p:cNvSpPr txBox="1"/>
          <p:nvPr/>
        </p:nvSpPr>
        <p:spPr>
          <a:xfrm>
            <a:off x="3186550" y="4452000"/>
            <a:ext cx="6124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Table 2: Analysis on 750 MB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Shape 19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 dirty="0"/>
          </a:p>
        </p:txBody>
      </p:sp>
      <p:sp>
        <p:nvSpPr>
          <p:cNvPr id="1901" name="Shape 190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New ideas like in-memory computation gives spark and advantage over Map Reduce which has to persist files to disk after each stage of computation.</a:t>
            </a:r>
            <a:br>
              <a:rPr lang="en"/>
            </a:b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Spark out performs Map Reduce in all the scenarios we tried.</a:t>
            </a:r>
            <a:br>
              <a:rPr lang="en"/>
            </a:b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an algorithm like Naive Bayes which essentially involves many variations of Word Count problem, Spark with its more efficient hash based combiner works better than map reduce.</a:t>
            </a:r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Shape 190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 dirty="0"/>
          </a:p>
        </p:txBody>
      </p:sp>
      <p:sp>
        <p:nvSpPr>
          <p:cNvPr id="1907" name="Shape 190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/>
              <a:t>Successfully implemented Naive Bayes in both Spark and Map Reduce and compared its performance</a:t>
            </a:r>
            <a:endParaRPr dirty="0"/>
          </a:p>
          <a:p>
            <a:pPr marL="457200" lvl="0" indent="-3556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Found the performance of Spark to be better in all cases </a:t>
            </a:r>
            <a:endParaRPr sz="2000" dirty="0"/>
          </a:p>
          <a:p>
            <a:pPr marL="457200" lvl="0" indent="-3556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As future work, using these implementations analysis can be done on different workloads, different cpu configurations etc.</a:t>
            </a:r>
            <a:endParaRPr sz="2000" dirty="0"/>
          </a:p>
          <a:p>
            <a:pPr marL="0" lvl="0" indent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Shape 19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 dirty="0"/>
          </a:p>
        </p:txBody>
      </p:sp>
      <p:sp>
        <p:nvSpPr>
          <p:cNvPr id="1913" name="Shape 19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Straightforward Author Profiling Approach in MapReduce </a:t>
            </a:r>
            <a:r>
              <a:rPr lang="en" u="sng">
                <a:solidFill>
                  <a:schemeClr val="hlink"/>
                </a:solidFill>
                <a:hlinkClick r:id="rId3"/>
              </a:rPr>
              <a:t>link</a:t>
            </a:r>
            <a:endParaRPr dirty="0"/>
          </a:p>
          <a:p>
            <a:pPr marL="45720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Overview of the Author Profiling Task at PAN 2013 </a:t>
            </a:r>
            <a:r>
              <a:rPr lang="en" u="sng">
                <a:solidFill>
                  <a:schemeClr val="hlink"/>
                </a:solidFill>
                <a:hlinkClick r:id="rId4"/>
              </a:rPr>
              <a:t>link</a:t>
            </a:r>
            <a:endParaRPr dirty="0"/>
          </a:p>
          <a:p>
            <a:pPr marL="45720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Overview of the Author Identification Task at PAN 2015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link</a:t>
            </a:r>
            <a:endParaRPr dirty="0"/>
          </a:p>
          <a:p>
            <a:pPr marL="45720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Clash of the Titans: MapReduce vs. Spark for Large Scale Data Analytics </a:t>
            </a:r>
            <a:r>
              <a:rPr lang="en" u="sng">
                <a:solidFill>
                  <a:schemeClr val="hlink"/>
                </a:solidFill>
                <a:hlinkClick r:id="rId6"/>
              </a:rPr>
              <a:t>link</a:t>
            </a:r>
            <a:r>
              <a:rPr lang="en"/>
              <a:t> </a:t>
            </a:r>
            <a:endParaRPr dirty="0"/>
          </a:p>
          <a:p>
            <a:pPr marL="45720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Academic Papers (Researches on Big Scholarly Dataset) </a:t>
            </a:r>
            <a:r>
              <a:rPr lang="en" u="sng">
                <a:solidFill>
                  <a:schemeClr val="hlink"/>
                </a:solidFill>
                <a:hlinkClick r:id="rId7"/>
              </a:rPr>
              <a:t>link</a:t>
            </a:r>
            <a:endParaRPr dirty="0"/>
          </a:p>
          <a:p>
            <a:pPr marL="0" lvl="0" indent="0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Shape 1918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!!!</a:t>
            </a:r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Shape 1923"/>
          <p:cNvSpPr txBox="1">
            <a:spLocks noGrp="1"/>
          </p:cNvSpPr>
          <p:nvPr>
            <p:ph type="title"/>
          </p:nvPr>
        </p:nvSpPr>
        <p:spPr>
          <a:xfrm>
            <a:off x="324475" y="465975"/>
            <a:ext cx="3568800" cy="284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Analysing Yelp Data Using Spark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Crunchers</a:t>
            </a:r>
            <a:endParaRPr dirty="0"/>
          </a:p>
        </p:txBody>
      </p:sp>
      <p:sp>
        <p:nvSpPr>
          <p:cNvPr id="1924" name="Shape 1924"/>
          <p:cNvSpPr txBox="1">
            <a:spLocks noGrp="1"/>
          </p:cNvSpPr>
          <p:nvPr>
            <p:ph type="subTitle" idx="1"/>
          </p:nvPr>
        </p:nvSpPr>
        <p:spPr>
          <a:xfrm>
            <a:off x="324475" y="3612602"/>
            <a:ext cx="5124300" cy="13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Aditi Singh, Deepak Goyal , Daniel Myrick</a:t>
            </a:r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B7B7"/>
        </a:solidFill>
        <a:effectLst/>
      </p:bgPr>
    </p:bg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Shape 19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Big Picture Scope</a:t>
            </a:r>
            <a:endParaRPr b="1" dirty="0"/>
          </a:p>
        </p:txBody>
      </p:sp>
      <p:sp>
        <p:nvSpPr>
          <p:cNvPr id="1930" name="Shape 1930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9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Yelp, is a crowd-sourced local business review and social networking site.  A few interesting facts about Yelp.com: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-323850" algn="just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Business owners can setup a free account to post photos and messages their customer.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168 million unique visitors per month in Q2 2016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108 million reviews by the end of Q2 2016</a:t>
            </a:r>
            <a:endParaRPr sz="1500" dirty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As Yelp has millions of visitors per quarters, there are a lot of interesting patterns and trends hidden in the Yelp datasets that we will try to uncover in this project.</a:t>
            </a:r>
            <a:endParaRPr sz="1500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11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B7B7"/>
        </a:solidFill>
        <a:effectLst/>
      </p:bgPr>
    </p:bg>
    <p:spTree>
      <p:nvGrpSpPr>
        <p:cNvPr id="1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Shape 19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Motivation</a:t>
            </a:r>
            <a:endParaRPr b="1" dirty="0"/>
          </a:p>
        </p:txBody>
      </p:sp>
      <p:sp>
        <p:nvSpPr>
          <p:cNvPr id="1936" name="Shape 19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 b="1">
                <a:solidFill>
                  <a:srgbClr val="000000"/>
                </a:solidFill>
              </a:rPr>
              <a:t>Business Popularity</a:t>
            </a:r>
            <a:r>
              <a:rPr lang="en" sz="1400">
                <a:solidFill>
                  <a:srgbClr val="000000"/>
                </a:solidFill>
              </a:rPr>
              <a:t> : </a:t>
            </a:r>
            <a:endParaRPr sz="1400" dirty="0">
              <a:solidFill>
                <a:srgbClr val="000000"/>
              </a:solidFill>
            </a:endParaRPr>
          </a:p>
          <a:p>
            <a:pPr marL="914400" lvl="1" indent="-3175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The businesses, based on these insights, can understand their strengths and weaknesses</a:t>
            </a:r>
            <a:endParaRPr dirty="0">
              <a:solidFill>
                <a:srgbClr val="000000"/>
              </a:solidFill>
            </a:endParaRPr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Businesses would have outlets in different locations, determine the geographical preferences of the people in general</a:t>
            </a:r>
            <a:endParaRPr dirty="0">
              <a:solidFill>
                <a:srgbClr val="000000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 b="1">
                <a:solidFill>
                  <a:srgbClr val="000000"/>
                </a:solidFill>
              </a:rPr>
              <a:t>User Benefits :</a:t>
            </a:r>
            <a:br>
              <a:rPr lang="en" sz="1400">
                <a:solidFill>
                  <a:srgbClr val="000000"/>
                </a:solidFill>
              </a:rPr>
            </a:br>
            <a:r>
              <a:rPr lang="en" sz="1200">
                <a:solidFill>
                  <a:srgbClr val="000000"/>
                </a:solidFill>
              </a:rPr>
              <a:t>a.        </a:t>
            </a:r>
            <a:r>
              <a:rPr lang="en" sz="1400">
                <a:solidFill>
                  <a:srgbClr val="000000"/>
                </a:solidFill>
              </a:rPr>
              <a:t>Using new insights and trends,  users can make better decisions</a:t>
            </a:r>
            <a:endParaRPr sz="1400" dirty="0">
              <a:solidFill>
                <a:srgbClr val="000000"/>
              </a:solidFill>
            </a:endParaRPr>
          </a:p>
          <a:p>
            <a:pPr marL="0" lvl="0" indent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c. 	Follow trendsetters and influencers in the community</a:t>
            </a:r>
            <a:endParaRPr sz="1400" dirty="0">
              <a:solidFill>
                <a:srgbClr val="000000"/>
              </a:solidFill>
            </a:endParaRPr>
          </a:p>
          <a:p>
            <a:pPr marL="0" lvl="0" indent="45720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d.	Explore top businesses in the vicinity</a:t>
            </a:r>
            <a:br>
              <a:rPr lang="en" sz="1200">
                <a:solidFill>
                  <a:srgbClr val="000000"/>
                </a:solidFill>
              </a:rPr>
            </a:br>
            <a:endParaRPr sz="12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B7B7"/>
        </a:solidFill>
        <a:effectLst/>
      </p:bgPr>
    </p:bg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Shape 19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Yelp DataSet Description</a:t>
            </a:r>
            <a:endParaRPr b="1" dirty="0"/>
          </a:p>
        </p:txBody>
      </p:sp>
      <p:sp>
        <p:nvSpPr>
          <p:cNvPr id="1942" name="Shape 1942"/>
          <p:cNvSpPr txBox="1"/>
          <p:nvPr/>
        </p:nvSpPr>
        <p:spPr>
          <a:xfrm>
            <a:off x="382375" y="1332150"/>
            <a:ext cx="79434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2.7M</a:t>
            </a:r>
            <a:r>
              <a:rPr lang="en"/>
              <a:t> reviews and </a:t>
            </a:r>
            <a:r>
              <a:rPr lang="en" b="1"/>
              <a:t>649K</a:t>
            </a:r>
            <a:r>
              <a:rPr lang="en"/>
              <a:t> tips by </a:t>
            </a:r>
            <a:r>
              <a:rPr lang="en" b="1"/>
              <a:t>687K</a:t>
            </a:r>
            <a:r>
              <a:rPr lang="en"/>
              <a:t> users for </a:t>
            </a:r>
            <a:r>
              <a:rPr lang="en" b="1"/>
              <a:t>86K</a:t>
            </a:r>
            <a:r>
              <a:rPr lang="en"/>
              <a:t> businesses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566K</a:t>
            </a:r>
            <a:r>
              <a:rPr lang="en"/>
              <a:t> business attributes e.g hours, parking availability, ambience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Social network of </a:t>
            </a:r>
            <a:r>
              <a:rPr lang="en" b="1"/>
              <a:t>687K</a:t>
            </a:r>
            <a:r>
              <a:rPr lang="en"/>
              <a:t> users for a total of 4.2M social edges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Aggregated check-ins over time for each of the</a:t>
            </a:r>
            <a:r>
              <a:rPr lang="en" b="1"/>
              <a:t> 86K</a:t>
            </a:r>
            <a:r>
              <a:rPr lang="en"/>
              <a:t> businesses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Using 3 data sets from the previous challenges (total size &gt; 5GB) to get the analysis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B7B7"/>
        </a:solidFill>
        <a:effectLst/>
      </p:bgPr>
    </p:bg>
    <p:spTree>
      <p:nvGrpSpPr>
        <p:cNvPr id="1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Shape 19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Methods</a:t>
            </a:r>
            <a:endParaRPr b="1" dirty="0"/>
          </a:p>
        </p:txBody>
      </p:sp>
      <p:sp>
        <p:nvSpPr>
          <p:cNvPr id="1948" name="Shape 19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Data Pipeline : Spark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Analytics :</a:t>
            </a:r>
            <a:endParaRPr dirty="0">
              <a:solidFill>
                <a:srgbClr val="000000"/>
              </a:solidFill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Mining Social Network Graphs </a:t>
            </a:r>
            <a:endParaRPr sz="1800" dirty="0">
              <a:solidFill>
                <a:srgbClr val="000000"/>
              </a:solidFill>
            </a:endParaRPr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</a:pPr>
            <a:r>
              <a:rPr lang="en">
                <a:solidFill>
                  <a:srgbClr val="000000"/>
                </a:solidFill>
              </a:rPr>
              <a:t>Using user and friends graphs to find communities - label propagation + degree count</a:t>
            </a:r>
            <a:endParaRPr dirty="0">
              <a:solidFill>
                <a:srgbClr val="000000"/>
              </a:solidFill>
            </a:endParaRPr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</a:pPr>
            <a:r>
              <a:rPr lang="en">
                <a:solidFill>
                  <a:srgbClr val="000000"/>
                </a:solidFill>
              </a:rPr>
              <a:t>Further analysis on the graph to get PageRank to show importance of users.</a:t>
            </a:r>
            <a:endParaRPr dirty="0">
              <a:solidFill>
                <a:srgbClr val="000000"/>
              </a:solidFill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Social Media Text Analysis</a:t>
            </a:r>
            <a:endParaRPr sz="1800" dirty="0">
              <a:solidFill>
                <a:srgbClr val="000000"/>
              </a:solidFill>
            </a:endParaRPr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</a:pPr>
            <a:r>
              <a:rPr lang="en">
                <a:solidFill>
                  <a:srgbClr val="000000"/>
                </a:solidFill>
              </a:rPr>
              <a:t>Predicting business ratings based on users’ review’s text using sentiment analysis</a:t>
            </a:r>
            <a:endParaRPr dirty="0">
              <a:solidFill>
                <a:srgbClr val="000000"/>
              </a:solidFill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Clustering</a:t>
            </a:r>
            <a:endParaRPr sz="1800" dirty="0">
              <a:solidFill>
                <a:srgbClr val="000000"/>
              </a:solidFill>
            </a:endParaRPr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</a:pPr>
            <a:r>
              <a:rPr lang="en">
                <a:solidFill>
                  <a:srgbClr val="000000"/>
                </a:solidFill>
              </a:rPr>
              <a:t>Geospatial clustering of the business and finding the peak times with check-in information</a:t>
            </a: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Shape 16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Description</a:t>
            </a:r>
            <a:endParaRPr dirty="0"/>
          </a:p>
        </p:txBody>
      </p:sp>
      <p:sp>
        <p:nvSpPr>
          <p:cNvPr id="1656" name="Shape 16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 Million Song Dataset</a:t>
            </a: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						</a:t>
            </a: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User Taste Profile Dataset</a:t>
            </a:r>
            <a:endParaRPr sz="12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Freely available collection of audio features and metadata		</a:t>
            </a: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48 million triplets(User Id, Song ID, count)</a:t>
            </a:r>
            <a:endParaRPr sz="12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for a million contemporary popular music tracks ( 280 GB) 		 Gathered from 1 million users</a:t>
            </a:r>
            <a:endParaRPr sz="12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 M songs. </a:t>
            </a:r>
            <a:endParaRPr sz="12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Subset: 2.8 GB (compressed) -&gt; 10 GB (CSV)				Size: 500 MB (compressed) -&gt; 3 GB (.txt file)</a:t>
            </a:r>
            <a:endParaRPr sz="12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57" name="Shape 16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7250" y="2948200"/>
            <a:ext cx="386852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Shape 1658" descr="WhatsApp Image 2016-11-14 at 22.36.56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300" y="3146275"/>
            <a:ext cx="2038350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B7B7"/>
        </a:solidFill>
        <a:effectLst/>
      </p:bgPr>
    </p:bg>
    <p:spTree>
      <p:nvGrpSpPr>
        <p:cNvPr id="1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Shape 19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Specific Experiments / Methods:</a:t>
            </a:r>
            <a:endParaRPr b="1" dirty="0"/>
          </a:p>
        </p:txBody>
      </p:sp>
      <p:sp>
        <p:nvSpPr>
          <p:cNvPr id="1954" name="Shape 19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Predicting Rating using Sentiment Analysis on user reviews</a:t>
            </a:r>
            <a:endParaRPr b="1" dirty="0">
              <a:solidFill>
                <a:srgbClr val="000000"/>
              </a:solidFill>
            </a:endParaRPr>
          </a:p>
          <a:p>
            <a: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Data Preprocessing</a:t>
            </a:r>
            <a:endParaRPr dirty="0">
              <a:solidFill>
                <a:srgbClr val="000000"/>
              </a:solidFill>
            </a:endParaRPr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</a:pPr>
            <a:r>
              <a:rPr lang="en">
                <a:solidFill>
                  <a:srgbClr val="000000"/>
                </a:solidFill>
              </a:rPr>
              <a:t>Tokenize reviews</a:t>
            </a:r>
            <a:endParaRPr dirty="0">
              <a:solidFill>
                <a:srgbClr val="000000"/>
              </a:solidFill>
            </a:endParaRPr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</a:pPr>
            <a:r>
              <a:rPr lang="en">
                <a:solidFill>
                  <a:srgbClr val="000000"/>
                </a:solidFill>
              </a:rPr>
              <a:t>Convert words to lowercase</a:t>
            </a:r>
            <a:endParaRPr dirty="0">
              <a:solidFill>
                <a:srgbClr val="000000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Feature Extraction</a:t>
            </a:r>
            <a:endParaRPr dirty="0">
              <a:solidFill>
                <a:srgbClr val="000000"/>
              </a:solidFill>
            </a:endParaRPr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</a:pPr>
            <a:r>
              <a:rPr lang="en">
                <a:solidFill>
                  <a:srgbClr val="000000"/>
                </a:solidFill>
              </a:rPr>
              <a:t>Remove stop words - to get only important words</a:t>
            </a:r>
            <a:endParaRPr dirty="0">
              <a:solidFill>
                <a:srgbClr val="000000"/>
              </a:solidFill>
            </a:endParaRPr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</a:pPr>
            <a:r>
              <a:rPr lang="en">
                <a:solidFill>
                  <a:srgbClr val="000000"/>
                </a:solidFill>
              </a:rPr>
              <a:t>Perform Porter Stemming - to reduce redundancy</a:t>
            </a:r>
            <a:endParaRPr dirty="0">
              <a:solidFill>
                <a:srgbClr val="000000"/>
              </a:solidFill>
            </a:endParaRPr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</a:pPr>
            <a:r>
              <a:rPr lang="en">
                <a:solidFill>
                  <a:srgbClr val="000000"/>
                </a:solidFill>
              </a:rPr>
              <a:t>Compute Hashed TF for reviews to get feature set</a:t>
            </a:r>
            <a:endParaRPr dirty="0">
              <a:solidFill>
                <a:srgbClr val="000000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Classification</a:t>
            </a:r>
            <a:endParaRPr dirty="0">
              <a:solidFill>
                <a:srgbClr val="000000"/>
              </a:solidFill>
            </a:endParaRPr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</a:pPr>
            <a:r>
              <a:rPr lang="en">
                <a:solidFill>
                  <a:srgbClr val="000000"/>
                </a:solidFill>
              </a:rPr>
              <a:t>Convert each review into a LabeledPoint dataset</a:t>
            </a:r>
            <a:endParaRPr dirty="0">
              <a:solidFill>
                <a:srgbClr val="000000"/>
              </a:solidFill>
            </a:endParaRPr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</a:pPr>
            <a:r>
              <a:rPr lang="en">
                <a:solidFill>
                  <a:srgbClr val="000000"/>
                </a:solidFill>
              </a:rPr>
              <a:t>Train Naive Bayes Classifier and predict ratings</a:t>
            </a:r>
            <a:endParaRPr dirty="0">
              <a:solidFill>
                <a:srgbClr val="000000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Compute Precision and Recall from predicted ratings</a:t>
            </a:r>
            <a:endParaRPr dirty="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B7B7"/>
        </a:solidFill>
        <a:effectLst/>
      </p:bgPr>
    </p:bg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Shape 19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Specific Experiments / Methods:</a:t>
            </a:r>
            <a:endParaRPr b="1" dirty="0"/>
          </a:p>
        </p:txBody>
      </p:sp>
      <p:sp>
        <p:nvSpPr>
          <p:cNvPr id="1960" name="Shape 1960"/>
          <p:cNvSpPr txBox="1">
            <a:spLocks noGrp="1"/>
          </p:cNvSpPr>
          <p:nvPr>
            <p:ph type="body" idx="1"/>
          </p:nvPr>
        </p:nvSpPr>
        <p:spPr>
          <a:xfrm>
            <a:off x="311700" y="933050"/>
            <a:ext cx="8520600" cy="4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000000"/>
                </a:solidFill>
              </a:rPr>
              <a:t>Mining Social Network Graphs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         </a:t>
            </a:r>
            <a:r>
              <a:rPr lang="en" sz="1400">
                <a:solidFill>
                  <a:schemeClr val="dk1"/>
                </a:solidFill>
              </a:rPr>
              <a:t>Used these two packages:</a:t>
            </a:r>
            <a:endParaRPr sz="1400" dirty="0">
              <a:solidFill>
                <a:schemeClr val="dk1"/>
              </a:solidFill>
            </a:endParaRP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-          Com.databricks:spark-csv_2.10:1.2.0 </a:t>
            </a:r>
            <a:endParaRPr sz="1400" dirty="0">
              <a:solidFill>
                <a:schemeClr val="dk1"/>
              </a:solidFill>
            </a:endParaRP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-          Graphframes:graphframes:0.1.0-spark1.6 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-          </a:t>
            </a:r>
            <a:r>
              <a:rPr lang="en" sz="1400" b="1">
                <a:solidFill>
                  <a:schemeClr val="dk1"/>
                </a:solidFill>
              </a:rPr>
              <a:t>Filtering: </a:t>
            </a:r>
            <a:r>
              <a:rPr lang="en" sz="1400">
                <a:solidFill>
                  <a:schemeClr val="dk1"/>
                </a:solidFill>
              </a:rPr>
              <a:t> User_id , Friends , review_count , number of fans.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-          </a:t>
            </a:r>
            <a:r>
              <a:rPr lang="en" sz="1400" b="1">
                <a:solidFill>
                  <a:schemeClr val="dk1"/>
                </a:solidFill>
              </a:rPr>
              <a:t>Graph Construction:</a:t>
            </a:r>
            <a:endParaRPr sz="1400" b="1" dirty="0">
              <a:solidFill>
                <a:schemeClr val="dk1"/>
              </a:solidFill>
            </a:endParaRP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- Edge links between a user and each of it’s friend. </a:t>
            </a:r>
            <a:endParaRPr sz="1400" dirty="0">
              <a:solidFill>
                <a:schemeClr val="dk1"/>
              </a:solidFill>
            </a:endParaRP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- Undirect it - ad reverse link and union</a:t>
            </a:r>
            <a:endParaRPr sz="1400" dirty="0">
              <a:solidFill>
                <a:schemeClr val="dk1"/>
              </a:solidFill>
            </a:endParaRP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- GraphFrames’ API to create graph  - hash user-ids 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-          </a:t>
            </a:r>
            <a:r>
              <a:rPr lang="en" sz="1400" b="1">
                <a:solidFill>
                  <a:schemeClr val="dk1"/>
                </a:solidFill>
              </a:rPr>
              <a:t>Algorithm:</a:t>
            </a:r>
            <a:endParaRPr sz="1400" b="1" dirty="0">
              <a:solidFill>
                <a:schemeClr val="dk1"/>
              </a:solidFill>
            </a:endParaRP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-set maxIterations as 20 and run Label Propagation - get final labels .</a:t>
            </a:r>
            <a:endParaRPr sz="1400" dirty="0">
              <a:solidFill>
                <a:schemeClr val="dk1"/>
              </a:solidFill>
            </a:endParaRP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- unique labels= # communities</a:t>
            </a:r>
            <a:endParaRPr sz="1400" dirty="0">
              <a:solidFill>
                <a:schemeClr val="dk1"/>
              </a:solidFill>
            </a:endParaRP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- run PageRank - labels against ids = importance value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 b="1">
                <a:solidFill>
                  <a:schemeClr val="dk1"/>
                </a:solidFill>
              </a:rPr>
              <a:t>-   Verification step</a:t>
            </a:r>
            <a:endParaRPr sz="1400" b="1" dirty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dk1"/>
                </a:solidFill>
              </a:rPr>
              <a:t>	- </a:t>
            </a:r>
            <a:r>
              <a:rPr lang="en" sz="1400">
                <a:solidFill>
                  <a:schemeClr val="dk1"/>
                </a:solidFill>
              </a:rPr>
              <a:t>serial vs parallel.</a:t>
            </a:r>
            <a:endParaRPr sz="1400" dirty="0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solidFill>
                <a:srgbClr val="000000"/>
              </a:solidFill>
            </a:endParaRPr>
          </a:p>
        </p:txBody>
      </p:sp>
      <p:pic>
        <p:nvPicPr>
          <p:cNvPr id="1961" name="Shape 19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1600" y="1252500"/>
            <a:ext cx="2930700" cy="2307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B7B7"/>
        </a:solidFill>
        <a:effectLst/>
      </p:bgPr>
    </p:bg>
    <p:spTree>
      <p:nvGrpSpPr>
        <p:cNvPr id="1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Shape 19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Specific Experiments / Methods:</a:t>
            </a:r>
            <a:endParaRPr b="1" dirty="0"/>
          </a:p>
        </p:txBody>
      </p:sp>
      <p:sp>
        <p:nvSpPr>
          <p:cNvPr id="1967" name="Shape 19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Clustering </a:t>
            </a:r>
            <a:endParaRPr b="1" dirty="0">
              <a:solidFill>
                <a:srgbClr val="000000"/>
              </a:solidFill>
            </a:endParaRPr>
          </a:p>
          <a:p>
            <a: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Filtered set to be resturants with checkins</a:t>
            </a:r>
            <a:endParaRPr dirty="0">
              <a:solidFill>
                <a:srgbClr val="000000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DBSCAN algorithm is used for clustering</a:t>
            </a:r>
            <a:endParaRPr dirty="0">
              <a:solidFill>
                <a:srgbClr val="000000"/>
              </a:solidFill>
            </a:endParaRPr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</a:pPr>
            <a:r>
              <a:rPr lang="en">
                <a:solidFill>
                  <a:srgbClr val="000000"/>
                </a:solidFill>
              </a:rPr>
              <a:t>Clustering based on latitude and longitude euclidean distance</a:t>
            </a:r>
            <a:endParaRPr dirty="0">
              <a:solidFill>
                <a:srgbClr val="000000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Create check-in data for each cluster</a:t>
            </a:r>
            <a:endParaRPr dirty="0">
              <a:solidFill>
                <a:srgbClr val="000000"/>
              </a:solidFill>
            </a:endParaRPr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</a:pPr>
            <a:r>
              <a:rPr lang="en">
                <a:solidFill>
                  <a:srgbClr val="000000"/>
                </a:solidFill>
              </a:rPr>
              <a:t>Add check-ins from each location</a:t>
            </a:r>
            <a:endParaRPr dirty="0">
              <a:solidFill>
                <a:srgbClr val="000000"/>
              </a:solidFill>
            </a:endParaRPr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</a:pPr>
            <a:r>
              <a:rPr lang="en">
                <a:solidFill>
                  <a:srgbClr val="000000"/>
                </a:solidFill>
              </a:rPr>
              <a:t>Divide by the total check-ins for each day</a:t>
            </a:r>
            <a:endParaRPr dirty="0">
              <a:solidFill>
                <a:srgbClr val="000000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Graphing the output data will give percentage of daily use for a day for each region</a:t>
            </a:r>
            <a:endParaRPr dirty="0">
              <a:solidFill>
                <a:srgbClr val="000000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Similarity Calculations</a:t>
            </a:r>
            <a:endParaRPr dirty="0">
              <a:solidFill>
                <a:srgbClr val="000000"/>
              </a:solidFill>
            </a:endParaRPr>
          </a:p>
          <a:p>
            <a:pPr marL="914400" lvl="0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 sz="1400">
                <a:solidFill>
                  <a:srgbClr val="000000"/>
                </a:solidFill>
              </a:rPr>
              <a:t>Made each region into a single week array</a:t>
            </a:r>
            <a:endParaRPr sz="1400" dirty="0">
              <a:solidFill>
                <a:srgbClr val="000000"/>
              </a:solidFill>
            </a:endParaRPr>
          </a:p>
          <a:p>
            <a:pPr marL="914400" lvl="0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 sz="1400">
                <a:solidFill>
                  <a:srgbClr val="000000"/>
                </a:solidFill>
              </a:rPr>
              <a:t>Found cosine similarity matrix for the entire set</a:t>
            </a:r>
            <a:endParaRPr sz="1400" dirty="0">
              <a:solidFill>
                <a:srgbClr val="000000"/>
              </a:solidFill>
            </a:endParaRPr>
          </a:p>
          <a:p>
            <a:pPr marL="914400" lvl="0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 sz="1400">
                <a:solidFill>
                  <a:srgbClr val="000000"/>
                </a:solidFill>
              </a:rPr>
              <a:t>Using the matrix regional similarity and difference can be analyzed</a:t>
            </a:r>
            <a:br>
              <a:rPr lang="en" sz="1400" b="1">
                <a:solidFill>
                  <a:srgbClr val="000000"/>
                </a:solidFill>
              </a:rPr>
            </a:br>
            <a:endParaRPr sz="14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B7B7"/>
        </a:solidFill>
        <a:effectLst/>
      </p:bgPr>
    </p:bg>
    <p:spTree>
      <p:nvGrpSpPr>
        <p:cNvPr id="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Shape 1972"/>
          <p:cNvSpPr txBox="1"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Results &amp; Discussion</a:t>
            </a:r>
            <a:endParaRPr b="1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B7B7"/>
        </a:solidFill>
        <a:effectLst/>
      </p:bgPr>
    </p:bg>
    <p:spTree>
      <p:nvGrpSpPr>
        <p:cNvPr id="1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Shape 1977"/>
          <p:cNvSpPr txBox="1">
            <a:spLocks noGrp="1"/>
          </p:cNvSpPr>
          <p:nvPr>
            <p:ph type="title"/>
          </p:nvPr>
        </p:nvSpPr>
        <p:spPr>
          <a:xfrm>
            <a:off x="257050" y="22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Clustering</a:t>
            </a:r>
            <a:br>
              <a:rPr lang="en" b="1"/>
            </a:br>
            <a:endParaRPr b="1" dirty="0"/>
          </a:p>
        </p:txBody>
      </p:sp>
      <p:pic>
        <p:nvPicPr>
          <p:cNvPr id="1978" name="Shape 19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25" y="1302227"/>
            <a:ext cx="4163000" cy="291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Shape 19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1725" y="1319325"/>
            <a:ext cx="4672275" cy="288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0" name="Shape 1980"/>
          <p:cNvSpPr txBox="1"/>
          <p:nvPr/>
        </p:nvSpPr>
        <p:spPr>
          <a:xfrm>
            <a:off x="82575" y="4432050"/>
            <a:ext cx="41631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Sunday(Blue) vs Thursday(Red) percentage of daily visitors based on time</a:t>
            </a:r>
            <a:endParaRPr b="1" i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1" name="Shape 1981"/>
          <p:cNvSpPr txBox="1"/>
          <p:nvPr/>
        </p:nvSpPr>
        <p:spPr>
          <a:xfrm>
            <a:off x="4471725" y="4432050"/>
            <a:ext cx="46722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Pitt., PA (Blue) vs Pheonix, AZ (Red) percentage of daily visitors based on time</a:t>
            </a:r>
            <a:endParaRPr b="1" i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2" name="Shape 1982"/>
          <p:cNvSpPr txBox="1"/>
          <p:nvPr/>
        </p:nvSpPr>
        <p:spPr>
          <a:xfrm>
            <a:off x="2622975" y="844425"/>
            <a:ext cx="5331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 Similar: (Pittsburgh, PA) (Las Vegas, NV), 0.996923271786</a:t>
            </a:r>
            <a:endParaRPr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Least Similar: (Laval, QC) (Edinburgh, EDH), 0.0</a:t>
            </a:r>
            <a:endParaRPr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B7B7"/>
        </a:solidFill>
        <a:effectLst/>
      </p:bgPr>
    </p:bg>
    <p:spTree>
      <p:nvGrpSpPr>
        <p:cNvPr id="1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Shape 19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Predicting Ratings from review text</a:t>
            </a:r>
            <a:endParaRPr b="1" dirty="0"/>
          </a:p>
        </p:txBody>
      </p:sp>
      <p:pic>
        <p:nvPicPr>
          <p:cNvPr id="1988" name="Shape 19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800" y="1222388"/>
            <a:ext cx="3801825" cy="32209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89" name="Shape 1989"/>
          <p:cNvGraphicFramePr/>
          <p:nvPr/>
        </p:nvGraphicFramePr>
        <p:xfrm>
          <a:off x="4717025" y="122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{3E5E710C-6873-403E-A346-14004F2589B0}</a:tableStyleId>
              </a:tblPr>
              <a:tblGrid>
                <a:gridCol w="552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0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0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Rating</a:t>
                      </a: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70059</a:t>
                      </a: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23182</a:t>
                      </a: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5191</a:t>
                      </a: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2270</a:t>
                      </a: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3483</a:t>
                      </a: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18205</a:t>
                      </a: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27078</a:t>
                      </a: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21367</a:t>
                      </a: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6106</a:t>
                      </a: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3082</a:t>
                      </a: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9918</a:t>
                      </a: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15181</a:t>
                      </a: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45314</a:t>
                      </a: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33485</a:t>
                      </a: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8758</a:t>
                      </a: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9116</a:t>
                      </a: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6990</a:t>
                      </a: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28065</a:t>
                      </a: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126291</a:t>
                      </a: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66514</a:t>
                      </a: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18543</a:t>
                      </a: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3188</a:t>
                      </a: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6834</a:t>
                      </a: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85461</a:t>
                      </a: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246599</a:t>
                      </a: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90" name="Shape 1990"/>
          <p:cNvSpPr txBox="1"/>
          <p:nvPr/>
        </p:nvSpPr>
        <p:spPr>
          <a:xfrm>
            <a:off x="5007550" y="3354950"/>
            <a:ext cx="30000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Times New Roman"/>
                <a:ea typeface="Times New Roman"/>
                <a:cs typeface="Times New Roman"/>
                <a:sym typeface="Times New Roman"/>
              </a:rPr>
              <a:t>Table 1: Actual(row) vs predicted(col) ratings</a:t>
            </a:r>
            <a:endParaRPr sz="1100" i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91" name="Shape 19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7550" y="3932125"/>
            <a:ext cx="2743200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B7B7"/>
        </a:solidFill>
        <a:effectLst/>
      </p:bgPr>
    </p:bg>
    <p:spTree>
      <p:nvGrpSpPr>
        <p:cNvPr id="1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Shape 19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Graph Analytics </a:t>
            </a:r>
            <a:endParaRPr b="1" dirty="0"/>
          </a:p>
        </p:txBody>
      </p:sp>
      <p:graphicFrame>
        <p:nvGraphicFramePr>
          <p:cNvPr id="1997" name="Shape 1997"/>
          <p:cNvGraphicFramePr/>
          <p:nvPr/>
        </p:nvGraphicFramePr>
        <p:xfrm>
          <a:off x="44250" y="984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{3E5E710C-6873-403E-A346-14004F2589B0}</a:tableStyleId>
              </a:tblPr>
              <a:tblGrid>
                <a:gridCol w="2290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725">
                <a:tc gridSpan="2">
                  <a:txBody>
                    <a:bodyPr/>
                    <a:lstStyle/>
                    <a:p>
                      <a:pPr marL="762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TABLE 1 . Label Propagation Results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725">
                <a:tc>
                  <a:txBody>
                    <a:bodyPr/>
                    <a:lstStyle/>
                    <a:p>
                      <a:pPr marL="762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# Nodes: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620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1068280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4725">
                <a:tc>
                  <a:txBody>
                    <a:bodyPr/>
                    <a:lstStyle/>
                    <a:p>
                      <a:pPr marL="762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# Edges: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620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1756400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4725">
                <a:tc>
                  <a:txBody>
                    <a:bodyPr/>
                    <a:lstStyle/>
                    <a:p>
                      <a:pPr marL="762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Average in degree: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620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0.09938967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4725">
                <a:tc>
                  <a:txBody>
                    <a:bodyPr/>
                    <a:lstStyle/>
                    <a:p>
                      <a:pPr marL="762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Average out degree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620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0.09938967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325">
                <a:tc>
                  <a:txBody>
                    <a:bodyPr/>
                    <a:lstStyle/>
                    <a:p>
                      <a:pPr marL="762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# Communities after convergence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620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59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998" name="Shape 1998"/>
          <p:cNvGraphicFramePr/>
          <p:nvPr/>
        </p:nvGraphicFramePr>
        <p:xfrm>
          <a:off x="3265125" y="984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{3E5E710C-6873-403E-A346-14004F2589B0}</a:tableStyleId>
              </a:tblPr>
              <a:tblGrid>
                <a:gridCol w="1484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Vertex_id after Hashing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PageRank Score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-273274164333269232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0.01282966757255631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6599773768587771628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0.01008873149553113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3808083818772441758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0.01359863467901169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-4922270516981188691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0.01285090841353462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-6998050434137289598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0.014564282704022644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-2498744243720800495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0.01164259093714315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-88644814267475477 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0.016874275630388357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3063986351582762325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0.014558632313540768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6318785792058904764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0.04420961554376199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999" name="Shape 1999"/>
          <p:cNvGraphicFramePr/>
          <p:nvPr/>
        </p:nvGraphicFramePr>
        <p:xfrm>
          <a:off x="6293150" y="984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{3E5E710C-6873-403E-A346-14004F2589B0}</a:tableStyleId>
              </a:tblPr>
              <a:tblGrid>
                <a:gridCol w="148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9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Vertex_id after Hashing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PageRank Score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2235434161641890545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0.271184085305455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-6149661098834536439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0.36729737086511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2880520158677959518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0.25081399427392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-1898622742239194767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0.19500503875896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9087661216231607023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0.23267559419677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6077097343232981159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0.18962021138116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-7033461524680163606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0.170840729124987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6126934598131109890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0.173335523114575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000" name="Shape 2000"/>
          <p:cNvSpPr txBox="1"/>
          <p:nvPr/>
        </p:nvSpPr>
        <p:spPr>
          <a:xfrm>
            <a:off x="3481638" y="4467025"/>
            <a:ext cx="2526900" cy="2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3</a:t>
            </a:r>
            <a:endParaRPr sz="11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PageRank Based on MaxIterations</a:t>
            </a:r>
            <a:endParaRPr dirty="0"/>
          </a:p>
        </p:txBody>
      </p:sp>
      <p:sp>
        <p:nvSpPr>
          <p:cNvPr id="2001" name="Shape 2001"/>
          <p:cNvSpPr txBox="1"/>
          <p:nvPr/>
        </p:nvSpPr>
        <p:spPr>
          <a:xfrm>
            <a:off x="6764700" y="4184725"/>
            <a:ext cx="2006100" cy="2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4</a:t>
            </a:r>
            <a:endParaRPr sz="11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PageRank based on threshold</a:t>
            </a:r>
            <a:endParaRPr sz="11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002" name="Shape 2002"/>
          <p:cNvGraphicFramePr/>
          <p:nvPr/>
        </p:nvGraphicFramePr>
        <p:xfrm>
          <a:off x="34725" y="2984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{3E5E710C-6873-403E-A346-14004F2589B0}</a:tableStyleId>
              </a:tblPr>
              <a:tblGrid>
                <a:gridCol w="22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5275">
                <a:tc gridSpan="2">
                  <a:txBody>
                    <a:bodyPr/>
                    <a:lstStyle/>
                    <a:p>
                      <a:pPr marL="762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TABLE 2. Label Propagation Results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762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# Nodes: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620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4592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762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# Edges: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620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1122471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762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Average in degree: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620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23.0958188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762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Average out degree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620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23.0958188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marL="762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# Communities after convergence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620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31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B7B7"/>
        </a:solidFill>
        <a:effectLst/>
      </p:bgPr>
    </p:bg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Shape 20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Conclusion</a:t>
            </a:r>
            <a:endParaRPr b="1" dirty="0"/>
          </a:p>
        </p:txBody>
      </p:sp>
      <p:sp>
        <p:nvSpPr>
          <p:cNvPr id="2008" name="Shape 200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Through this project we learnt: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How to handle large data and parallelize the process - spark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Find the user communities, user who are influencers - graph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How well we can predict business ratings from review’s text.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What are the max peak hours of people geographically - geo information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B7B7"/>
        </a:solidFill>
        <a:effectLst/>
      </p:bgPr>
    </p:bg>
    <p:spTree>
      <p:nvGrpSpPr>
        <p:cNvPr id="1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Shape 20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References</a:t>
            </a:r>
            <a:endParaRPr b="1" dirty="0"/>
          </a:p>
        </p:txBody>
      </p:sp>
      <p:sp>
        <p:nvSpPr>
          <p:cNvPr id="2014" name="Shape 20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[1] Yun Xu, Xinhui Wu, Qinxia Wang. “Sentiment Analysis of Yelp’s Ratings Based on Text Reviews”, 2014</a:t>
            </a:r>
            <a:endParaRPr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[2] https://en.wikipedia.org/wiki/Label_Propagation_Algorithm</a:t>
            </a:r>
            <a:endParaRPr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[3] http://graphframes.github.io/user-guide.html#motif-finding</a:t>
            </a:r>
            <a:endParaRPr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[4] http://spark.apache.org/docs/latest/graphx-programming-guide.html</a:t>
            </a:r>
            <a:endParaRPr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[5]https://www.oreilly.com/ideas/clustering-geolocated-data-using-spark-and-dbscan</a:t>
            </a:r>
            <a:endParaRPr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B7B7"/>
        </a:solidFill>
        <a:effectLst/>
      </p:bgPr>
    </p:bg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Shape 2019"/>
          <p:cNvSpPr txBox="1">
            <a:spLocks noGrp="1"/>
          </p:cNvSpPr>
          <p:nvPr>
            <p:ph type="title"/>
          </p:nvPr>
        </p:nvSpPr>
        <p:spPr>
          <a:xfrm>
            <a:off x="398050" y="21348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Thank You</a:t>
            </a:r>
            <a:endParaRPr sz="36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Shape 16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Pipeline</a:t>
            </a:r>
            <a:endParaRPr dirty="0"/>
          </a:p>
        </p:txBody>
      </p:sp>
      <p:sp>
        <p:nvSpPr>
          <p:cNvPr id="1664" name="Shape 16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65" name="Shape 16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58575"/>
            <a:ext cx="9144000" cy="408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Shape 202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Divers</a:t>
            </a:r>
            <a:endParaRPr dirty="0"/>
          </a:p>
        </p:txBody>
      </p:sp>
      <p:sp>
        <p:nvSpPr>
          <p:cNvPr id="2025" name="Shape 20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Pooja Sonawane, Nikhil Junneti, Umesh Jain,	Sandeep Sunia</a:t>
            </a:r>
            <a:endParaRPr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0" name="Shape 2030" descr="GAT-Leasin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7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1" name="Shape 2031"/>
          <p:cNvSpPr txBox="1">
            <a:spLocks noGrp="1"/>
          </p:cNvSpPr>
          <p:nvPr>
            <p:ph type="ctrTitle"/>
          </p:nvPr>
        </p:nvSpPr>
        <p:spPr>
          <a:xfrm>
            <a:off x="311700" y="71500"/>
            <a:ext cx="8520600" cy="1016400"/>
          </a:xfrm>
          <a:prstGeom prst="rect">
            <a:avLst/>
          </a:prstGeom>
          <a:solidFill>
            <a:srgbClr val="EFEFEF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Airline Delay Prediction</a:t>
            </a:r>
            <a:endParaRPr dirty="0"/>
          </a:p>
        </p:txBody>
      </p:sp>
      <p:sp>
        <p:nvSpPr>
          <p:cNvPr id="2032" name="Shape 2032"/>
          <p:cNvSpPr txBox="1">
            <a:spLocks noGrp="1"/>
          </p:cNvSpPr>
          <p:nvPr>
            <p:ph type="subTitle" idx="1"/>
          </p:nvPr>
        </p:nvSpPr>
        <p:spPr>
          <a:xfrm>
            <a:off x="6058800" y="3125688"/>
            <a:ext cx="3085200" cy="2048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Nikhil Junneti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Pooja Sonawane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Sandeep Sunia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Umesh Jain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2033" name="Shape 20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25" y="1968850"/>
            <a:ext cx="3225600" cy="215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Shape 20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6900" y="3156275"/>
            <a:ext cx="2980849" cy="198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Shape 20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Picture Scope</a:t>
            </a:r>
            <a:endParaRPr dirty="0"/>
          </a:p>
        </p:txBody>
      </p:sp>
      <p:sp>
        <p:nvSpPr>
          <p:cNvPr id="2040" name="Shape 20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year, US has around 9 million commercial flights of which, approximately 25% are delayed. </a:t>
            </a:r>
            <a:r>
              <a:rPr lang="en" baseline="30000"/>
              <a:t>[1]</a:t>
            </a:r>
            <a:endParaRPr baseline="30000" dirty="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These services are used by approx. 0.8 billion passengers.</a:t>
            </a:r>
            <a:endParaRPr dirty="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Delay causes huge losses to airlines and passengers.</a:t>
            </a:r>
            <a:endParaRPr dirty="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passengers have information about approximate delay, then they can book flights and plan accordingly to avoid losses.</a:t>
            </a:r>
            <a:endParaRPr dirty="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Airlines can also understand the factors affecting delays and improve operations.</a:t>
            </a:r>
            <a:endParaRPr dirty="0"/>
          </a:p>
        </p:txBody>
      </p:sp>
      <p:sp>
        <p:nvSpPr>
          <p:cNvPr id="2041" name="Shape 2041"/>
          <p:cNvSpPr txBox="1"/>
          <p:nvPr/>
        </p:nvSpPr>
        <p:spPr>
          <a:xfrm>
            <a:off x="311700" y="4383050"/>
            <a:ext cx="80634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[1] http://www.rita.dot.gov/bts/press_releases/bts018_16</a:t>
            </a:r>
            <a:endParaRPr sz="15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Shape 20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should we care?</a:t>
            </a:r>
            <a:endParaRPr dirty="0"/>
          </a:p>
        </p:txBody>
      </p:sp>
      <p:pic>
        <p:nvPicPr>
          <p:cNvPr id="2047" name="Shape 2047" descr="2.jpg"/>
          <p:cNvPicPr preferRelativeResize="0"/>
          <p:nvPr/>
        </p:nvPicPr>
        <p:blipFill rotWithShape="1">
          <a:blip r:embed="rId3">
            <a:alphaModFix/>
          </a:blip>
          <a:srcRect l="9390" t="8423" r="19953" b="31577"/>
          <a:stretch/>
        </p:blipFill>
        <p:spPr>
          <a:xfrm>
            <a:off x="4629150" y="1375675"/>
            <a:ext cx="4203149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8" name="Shape 2048"/>
          <p:cNvSpPr txBox="1"/>
          <p:nvPr/>
        </p:nvSpPr>
        <p:spPr>
          <a:xfrm>
            <a:off x="413425" y="4627725"/>
            <a:ext cx="80634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http://news.berkeley.edu/2010/10/18/flight_delays/</a:t>
            </a:r>
            <a:endParaRPr sz="1500" dirty="0">
              <a:solidFill>
                <a:schemeClr val="dk2"/>
              </a:solidFill>
            </a:endParaRPr>
          </a:p>
        </p:txBody>
      </p:sp>
      <p:graphicFrame>
        <p:nvGraphicFramePr>
          <p:cNvPr id="2049" name="Shape 2049"/>
          <p:cNvGraphicFramePr/>
          <p:nvPr/>
        </p:nvGraphicFramePr>
        <p:xfrm>
          <a:off x="413425" y="15598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{846CAA5C-96A5-4F47-9073-41C3652DD7A2}</a:tableStyleId>
              </a:tblPr>
              <a:tblGrid>
                <a:gridCol w="2375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37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Cost Component</a:t>
                      </a:r>
                      <a:endParaRPr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</a:t>
                      </a:r>
                      <a:r>
                        <a:rPr lang="en" b="1"/>
                        <a:t>Cost </a:t>
                      </a:r>
                      <a:endParaRPr b="1" dirty="0"/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($ billions)</a:t>
                      </a:r>
                      <a:endParaRPr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32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Cost to Airlines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Cost to Passengers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Cost from Lost Demand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8.3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16.7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3.9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19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Total Direct Cost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28.9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6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Impact on GDP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4.0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0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Total Cost</a:t>
                      </a:r>
                      <a:endParaRPr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32.9</a:t>
                      </a:r>
                      <a:endParaRPr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Shape 20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 dirty="0"/>
          </a:p>
        </p:txBody>
      </p:sp>
      <p:sp>
        <p:nvSpPr>
          <p:cNvPr id="2055" name="Shape 20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had on-time performance data of 29 domestic airlines, 305 airports  in the US with 30 features taken from </a:t>
            </a:r>
            <a:r>
              <a:rPr lang="en" u="sng">
                <a:solidFill>
                  <a:schemeClr val="accent5"/>
                </a:solidFill>
                <a:hlinkClick r:id="rId3"/>
              </a:rPr>
              <a:t>http://www.transtats.bts.gov</a:t>
            </a:r>
            <a:r>
              <a:rPr lang="en"/>
              <a:t>.</a:t>
            </a:r>
            <a:endParaRPr dirty="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collected data from 2006 to 2016, which contributed to a total of 6GB, for first part.</a:t>
            </a:r>
            <a:endParaRPr dirty="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Features: date, day of week, carrier code, origin, destination, delay time, cause of delay, TaxiIn, TaxiOut times,  </a:t>
            </a:r>
            <a:endParaRPr dirty="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second part, we had 678 features which contributed to a data size of approximately 1.2 GB for the month of September 2016</a:t>
            </a:r>
            <a:endParaRPr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Shape 20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Analysis: Effect of month of the year</a:t>
            </a:r>
            <a:endParaRPr dirty="0"/>
          </a:p>
        </p:txBody>
      </p:sp>
      <p:sp>
        <p:nvSpPr>
          <p:cNvPr id="2061" name="Shape 20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839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Average delay times across all airports are different in different months</a:t>
            </a:r>
            <a:endParaRPr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Peaks in February and December - can be expected because of long holidays</a:t>
            </a:r>
            <a:endParaRPr dirty="0"/>
          </a:p>
        </p:txBody>
      </p:sp>
      <p:pic>
        <p:nvPicPr>
          <p:cNvPr id="2062" name="Shape 20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0800" y="1332300"/>
            <a:ext cx="4471500" cy="305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Shape 20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Analysis: Effect of Hour of the day</a:t>
            </a:r>
            <a:endParaRPr dirty="0"/>
          </a:p>
        </p:txBody>
      </p:sp>
      <p:sp>
        <p:nvSpPr>
          <p:cNvPr id="2068" name="Shape 20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839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Delay times change with hour of the day.</a:t>
            </a:r>
            <a:endParaRPr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Flights towards the end of the day experience more delays than in the early part of the day with peak at 8PM</a:t>
            </a:r>
            <a:endParaRPr dirty="0"/>
          </a:p>
        </p:txBody>
      </p:sp>
      <p:pic>
        <p:nvPicPr>
          <p:cNvPr id="2069" name="Shape 20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1150" y="1408800"/>
            <a:ext cx="4566575" cy="29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Shape 20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Methods- Part 1- Preprocessing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5" name="Shape 2075"/>
          <p:cNvSpPr txBox="1">
            <a:spLocks noGrp="1"/>
          </p:cNvSpPr>
          <p:nvPr>
            <p:ph type="body" idx="1"/>
          </p:nvPr>
        </p:nvSpPr>
        <p:spPr>
          <a:xfrm>
            <a:off x="311700" y="1115450"/>
            <a:ext cx="8520600" cy="3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Classification Problem 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Predict Delay(time&gt;15min)/No Delay(time&lt;15min)</a:t>
            </a:r>
            <a:endParaRPr dirty="0"/>
          </a:p>
          <a:p>
            <a:pPr marL="45720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 Selection: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Year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Month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Day of Month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Day of week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Hour of the day: 0-23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Distance between Origin and Destination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Days from nearest federal holiday</a:t>
            </a:r>
            <a:endParaRPr dirty="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Shape 20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Methods-Part1 : Models</a:t>
            </a:r>
            <a:endParaRPr dirty="0"/>
          </a:p>
        </p:txBody>
      </p:sp>
      <p:sp>
        <p:nvSpPr>
          <p:cNvPr id="2081" name="Shape 20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Baseline Model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Zero Rule algorithm: Predicts no delay for all flights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Approximately 5/6th of the flights are on time.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Advanced Models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Logistic Regression Classifier with SGD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Decision Tree Classifier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Random Forest Model 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 class decision tree classifier </a:t>
            </a:r>
            <a:endParaRPr dirty="0"/>
          </a:p>
          <a:p>
            <a:pPr marL="13716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Overall accuracy 54%</a:t>
            </a:r>
            <a:endParaRPr dirty="0"/>
          </a:p>
          <a:p>
            <a:pPr marL="13716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time&lt;=0</a:t>
            </a:r>
            <a:endParaRPr dirty="0"/>
          </a:p>
          <a:p>
            <a:pPr marL="13716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0&lt;=time&lt;10</a:t>
            </a:r>
            <a:endParaRPr dirty="0"/>
          </a:p>
          <a:p>
            <a:pPr marL="13716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10&lt;=time&lt;20</a:t>
            </a:r>
            <a:endParaRPr dirty="0"/>
          </a:p>
          <a:p>
            <a:pPr marL="13716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20&lt;=time&lt;30</a:t>
            </a:r>
            <a:endParaRPr dirty="0"/>
          </a:p>
          <a:p>
            <a:pPr marL="13716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time&gt;30</a:t>
            </a:r>
            <a:endParaRPr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6" name="Shape 20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Shape 16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Collaborative Filtering</a:t>
            </a:r>
            <a:endParaRPr dirty="0"/>
          </a:p>
        </p:txBody>
      </p:sp>
      <p:sp>
        <p:nvSpPr>
          <p:cNvPr id="1671" name="Shape 167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 Collaborative Filtering method uses previous user choices, and choices of similar users to predict the possible future song selections </a:t>
            </a:r>
            <a:endParaRPr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Data was first fed through a data cleaning module, which removed erroneous entries, such as missing values for both Song and User ID’s.</a:t>
            </a:r>
            <a:endParaRPr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ID’s were then mapped to a unique integer via a dictionary as Spark functions require numeric values </a:t>
            </a:r>
            <a:endParaRPr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 reverse lookup RDD was created to map songs back to their original ID’s</a:t>
            </a:r>
            <a:endParaRPr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1" name="Shape 20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2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2" name="Shape 2092"/>
          <p:cNvSpPr/>
          <p:nvPr/>
        </p:nvSpPr>
        <p:spPr>
          <a:xfrm>
            <a:off x="1517150" y="74000"/>
            <a:ext cx="6117900" cy="4515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 dirty="0"/>
          </a:p>
        </p:txBody>
      </p:sp>
      <p:sp>
        <p:nvSpPr>
          <p:cNvPr id="2093" name="Shape 2093"/>
          <p:cNvSpPr txBox="1"/>
          <p:nvPr/>
        </p:nvSpPr>
        <p:spPr>
          <a:xfrm>
            <a:off x="3008475" y="99650"/>
            <a:ext cx="2730600" cy="400200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EFEF"/>
                </a:solidFill>
              </a:rPr>
              <a:t>Results and Discussion</a:t>
            </a:r>
            <a:endParaRPr sz="1800" dirty="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Shape 20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Methods-Part2 : Preprocessing &amp; Models</a:t>
            </a:r>
            <a:endParaRPr dirty="0"/>
          </a:p>
        </p:txBody>
      </p:sp>
      <p:sp>
        <p:nvSpPr>
          <p:cNvPr id="2099" name="Shape 209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Categorical Features: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Day of the week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Origination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Destination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Unique Carrier Identification Code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Numerical Features: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Distance between Origin and Destination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Hour of the Day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Models Tested: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Logistic Regression Classifier with SGD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Decision Tree Classifier</a:t>
            </a:r>
            <a:br>
              <a:rPr lang="en"/>
            </a:br>
            <a:endParaRPr dirty="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4" name="Shape 2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9" name="Shape 2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0" name="Shape 2110"/>
          <p:cNvSpPr/>
          <p:nvPr/>
        </p:nvSpPr>
        <p:spPr>
          <a:xfrm>
            <a:off x="1948850" y="125400"/>
            <a:ext cx="5360400" cy="4002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 dirty="0"/>
          </a:p>
        </p:txBody>
      </p:sp>
      <p:sp>
        <p:nvSpPr>
          <p:cNvPr id="2111" name="Shape 2111"/>
          <p:cNvSpPr txBox="1"/>
          <p:nvPr/>
        </p:nvSpPr>
        <p:spPr>
          <a:xfrm>
            <a:off x="3519350" y="93000"/>
            <a:ext cx="3047700" cy="400200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EFEF"/>
                </a:solidFill>
              </a:rPr>
              <a:t>Results and Discussion</a:t>
            </a:r>
            <a:endParaRPr sz="1800" dirty="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Shape 21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Streaming Data</a:t>
            </a:r>
            <a:endParaRPr dirty="0"/>
          </a:p>
        </p:txBody>
      </p:sp>
      <p:sp>
        <p:nvSpPr>
          <p:cNvPr id="2117" name="Shape 21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have implemented streaming on incoming data from a DStream .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load the pre-trained Decision-Tree model and pass the DStream through it for prediction.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have used “textFileStream” which only picks up the data from new files. It only ingests data newly placed in the source directory once the streaming is up.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So, when a new file with flight records is added to the source directory it picks up the file for streaming passing it to the model for prediction .</a:t>
            </a:r>
            <a:endParaRPr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Shape 21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Streaming Flow</a:t>
            </a:r>
            <a:endParaRPr dirty="0"/>
          </a:p>
        </p:txBody>
      </p:sp>
      <p:sp>
        <p:nvSpPr>
          <p:cNvPr id="2123" name="Shape 2123"/>
          <p:cNvSpPr txBox="1">
            <a:spLocks noGrp="1"/>
          </p:cNvSpPr>
          <p:nvPr>
            <p:ph type="body" idx="1"/>
          </p:nvPr>
        </p:nvSpPr>
        <p:spPr>
          <a:xfrm>
            <a:off x="311700" y="10836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124" name="Shape 2124"/>
          <p:cNvSpPr/>
          <p:nvPr/>
        </p:nvSpPr>
        <p:spPr>
          <a:xfrm>
            <a:off x="3904225" y="1838900"/>
            <a:ext cx="1936500" cy="2281800"/>
          </a:xfrm>
          <a:prstGeom prst="flowChartAlternateProcess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25" name="Shape 2125"/>
          <p:cNvSpPr/>
          <p:nvPr/>
        </p:nvSpPr>
        <p:spPr>
          <a:xfrm flipH="1">
            <a:off x="610550" y="2625950"/>
            <a:ext cx="740100" cy="707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 dirty="0"/>
          </a:p>
        </p:txBody>
      </p:sp>
      <p:sp>
        <p:nvSpPr>
          <p:cNvPr id="2126" name="Shape 2126"/>
          <p:cNvSpPr/>
          <p:nvPr/>
        </p:nvSpPr>
        <p:spPr>
          <a:xfrm>
            <a:off x="4070713" y="1977200"/>
            <a:ext cx="1603500" cy="9993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Stream Process &amp; predict</a:t>
            </a:r>
            <a:endParaRPr dirty="0"/>
          </a:p>
        </p:txBody>
      </p:sp>
      <p:sp>
        <p:nvSpPr>
          <p:cNvPr id="2127" name="Shape 2127"/>
          <p:cNvSpPr/>
          <p:nvPr/>
        </p:nvSpPr>
        <p:spPr>
          <a:xfrm>
            <a:off x="4107775" y="3163750"/>
            <a:ext cx="1529400" cy="861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Pre-trained Decision Tree Model</a:t>
            </a:r>
            <a:endParaRPr dirty="0"/>
          </a:p>
        </p:txBody>
      </p:sp>
      <p:cxnSp>
        <p:nvCxnSpPr>
          <p:cNvPr id="2128" name="Shape 2128"/>
          <p:cNvCxnSpPr>
            <a:stCxn id="2125" idx="1"/>
            <a:endCxn id="2124" idx="1"/>
          </p:cNvCxnSpPr>
          <p:nvPr/>
        </p:nvCxnSpPr>
        <p:spPr>
          <a:xfrm>
            <a:off x="1350650" y="2979800"/>
            <a:ext cx="255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29" name="Shape 2129"/>
          <p:cNvCxnSpPr>
            <a:stCxn id="2124" idx="3"/>
          </p:cNvCxnSpPr>
          <p:nvPr/>
        </p:nvCxnSpPr>
        <p:spPr>
          <a:xfrm rot="10800000" flipH="1">
            <a:off x="5840725" y="2976500"/>
            <a:ext cx="1273500" cy="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30" name="Shape 2130"/>
          <p:cNvCxnSpPr>
            <a:stCxn id="2127" idx="0"/>
            <a:endCxn id="2126" idx="2"/>
          </p:cNvCxnSpPr>
          <p:nvPr/>
        </p:nvCxnSpPr>
        <p:spPr>
          <a:xfrm rot="10800000">
            <a:off x="4872475" y="2976550"/>
            <a:ext cx="0" cy="18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31" name="Shape 2131"/>
          <p:cNvSpPr txBox="1"/>
          <p:nvPr/>
        </p:nvSpPr>
        <p:spPr>
          <a:xfrm>
            <a:off x="1517025" y="3264600"/>
            <a:ext cx="18783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DStream 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Flight records.</a:t>
            </a:r>
            <a:endParaRPr dirty="0"/>
          </a:p>
        </p:txBody>
      </p:sp>
      <p:sp>
        <p:nvSpPr>
          <p:cNvPr id="2132" name="Shape 2132"/>
          <p:cNvSpPr txBox="1"/>
          <p:nvPr/>
        </p:nvSpPr>
        <p:spPr>
          <a:xfrm>
            <a:off x="6349625" y="3333650"/>
            <a:ext cx="2027400" cy="7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Stream predicting delays.</a:t>
            </a:r>
            <a:endParaRPr dirty="0"/>
          </a:p>
        </p:txBody>
      </p:sp>
      <p:sp>
        <p:nvSpPr>
          <p:cNvPr id="2133" name="Shape 2133"/>
          <p:cNvSpPr txBox="1"/>
          <p:nvPr/>
        </p:nvSpPr>
        <p:spPr>
          <a:xfrm>
            <a:off x="1517025" y="2919300"/>
            <a:ext cx="20196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  R6,  </a:t>
            </a:r>
            <a:r>
              <a:rPr lang="en"/>
              <a:t>R5,  R4,  R3</a:t>
            </a:r>
            <a:endParaRPr dirty="0"/>
          </a:p>
        </p:txBody>
      </p:sp>
      <p:sp>
        <p:nvSpPr>
          <p:cNvPr id="2134" name="Shape 2134"/>
          <p:cNvSpPr txBox="1"/>
          <p:nvPr/>
        </p:nvSpPr>
        <p:spPr>
          <a:xfrm>
            <a:off x="6208325" y="3028325"/>
            <a:ext cx="27720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D4,D3,D2,D1,......</a:t>
            </a:r>
            <a:endParaRPr dirty="0"/>
          </a:p>
        </p:txBody>
      </p:sp>
      <p:cxnSp>
        <p:nvCxnSpPr>
          <p:cNvPr id="2135" name="Shape 2135"/>
          <p:cNvCxnSpPr/>
          <p:nvPr/>
        </p:nvCxnSpPr>
        <p:spPr>
          <a:xfrm>
            <a:off x="4580025" y="2976300"/>
            <a:ext cx="0" cy="23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Shape 21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 dirty="0"/>
          </a:p>
        </p:txBody>
      </p:sp>
      <p:sp>
        <p:nvSpPr>
          <p:cNvPr id="2141" name="Shape 21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Decision Tree is better overall.</a:t>
            </a:r>
            <a:endParaRPr dirty="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Federal Holidays had little impact on predicting flight delays. </a:t>
            </a:r>
            <a:endParaRPr dirty="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Delays are more dependent upon airport and airline.</a:t>
            </a:r>
            <a:endParaRPr dirty="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Encoding categorical variable to numerical gave very good results indicating predicting power of those variables.</a:t>
            </a:r>
            <a:endParaRPr dirty="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Could be enriched with weather data but requires more space and computation power.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Shape 21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 dirty="0"/>
          </a:p>
        </p:txBody>
      </p:sp>
      <p:sp>
        <p:nvSpPr>
          <p:cNvPr id="2147" name="Shape 21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u="sng">
                <a:solidFill>
                  <a:schemeClr val="hlink"/>
                </a:solidFill>
                <a:hlinkClick r:id="rId3"/>
              </a:rPr>
              <a:t>http://www.rita.dot.gov/bts/press_releases/bts018_16</a:t>
            </a:r>
            <a:r>
              <a:rPr lang="en" sz="1500"/>
              <a:t> </a:t>
            </a:r>
            <a:endParaRPr sz="1500" dirty="0"/>
          </a:p>
          <a:p>
            <a: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u="sng">
                <a:solidFill>
                  <a:schemeClr val="hlink"/>
                </a:solidFill>
                <a:hlinkClick r:id="rId4"/>
              </a:rPr>
              <a:t>http://news.berkeley.edu/2010/10/18/flight_delays/</a:t>
            </a:r>
            <a:r>
              <a:rPr lang="en" sz="1500"/>
              <a:t> </a:t>
            </a:r>
            <a:endParaRPr sz="1500" dirty="0"/>
          </a:p>
          <a:p>
            <a: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u="sng">
                <a:solidFill>
                  <a:schemeClr val="hlink"/>
                </a:solidFill>
                <a:hlinkClick r:id="rId5"/>
              </a:rPr>
              <a:t>https://spark.apache.org/docs/1.2.0/mllib-guide.html</a:t>
            </a:r>
            <a:r>
              <a:rPr lang="en" sz="1500" u="sng">
                <a:solidFill>
                  <a:schemeClr val="hlink"/>
                </a:solidFill>
              </a:rPr>
              <a:t> </a:t>
            </a:r>
            <a:endParaRPr sz="2400" b="1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Shape 21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 dirty="0"/>
          </a:p>
        </p:txBody>
      </p:sp>
      <p:pic>
        <p:nvPicPr>
          <p:cNvPr id="2153" name="Shape 2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775" y="1282000"/>
            <a:ext cx="6212276" cy="35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2E9"/>
        </a:solidFill>
        <a:effectLst/>
      </p:bgPr>
    </p:bg>
    <p:spTree>
      <p:nvGrpSpPr>
        <p:cNvPr id="1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Shape 215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</a:t>
            </a:r>
            <a:endParaRPr dirty="0"/>
          </a:p>
        </p:txBody>
      </p:sp>
      <p:sp>
        <p:nvSpPr>
          <p:cNvPr id="2159" name="Shape 215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Shape 16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Collaborative Filtering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77" name="Shape 16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Used Matrix Factorization instead of the conventional distance function</a:t>
            </a:r>
            <a:endParaRPr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Latent factor methods were used to train on some known data</a:t>
            </a:r>
            <a:endParaRPr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K User Features (latent) were extracted , which in this case was the song count </a:t>
            </a:r>
            <a:endParaRPr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Assumption-Song Count represents all the factors that could have contributed to a user choosing to listen to a song </a:t>
            </a:r>
            <a:endParaRPr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Trained over different values of K (ranks) and selected best rank to use for testing</a:t>
            </a:r>
            <a:endParaRPr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lphaLcPeriod"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Testing Method 1- Cross validation </a:t>
            </a:r>
            <a:endParaRPr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lphaLcPeriod"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Testing Method 2-Trained over entire set of 48 Million Users, and tested on 4 testing datasets provided </a:t>
            </a:r>
            <a:endParaRPr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Shape 2164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Tail Recommendations using Amazon Product Dataset</a:t>
            </a:r>
            <a:endParaRPr dirty="0"/>
          </a:p>
        </p:txBody>
      </p:sp>
      <p:sp>
        <p:nvSpPr>
          <p:cNvPr id="2165" name="Shape 2165"/>
          <p:cNvSpPr txBox="1">
            <a:spLocks noGrp="1"/>
          </p:cNvSpPr>
          <p:nvPr>
            <p:ph type="subTitle" idx="1"/>
          </p:nvPr>
        </p:nvSpPr>
        <p:spPr>
          <a:xfrm>
            <a:off x="598100" y="3290649"/>
            <a:ext cx="82221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Team Pandas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 dirty="0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Anvika , Nipun Bayas,  Rakesh Agarwal, Sudeshna Pal</a:t>
            </a:r>
            <a:endParaRPr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Shape 217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Table of Contents</a:t>
            </a:r>
            <a:endParaRPr sz="2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71" name="Shape 217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Big Picture Scope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Motivation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Data Description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Methods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Results/Evaluation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Discussion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Conclusion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172" name="Shape 217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 dirty="0"/>
          </a:p>
        </p:txBody>
      </p:sp>
      <p:pic>
        <p:nvPicPr>
          <p:cNvPr id="2173" name="Shape 2173" descr="Screen Shot 2016-11-15 at 11.58.07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3525" y="762000"/>
            <a:ext cx="2693475" cy="360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4" name="Shape 2174"/>
          <p:cNvSpPr txBox="1"/>
          <p:nvPr/>
        </p:nvSpPr>
        <p:spPr>
          <a:xfrm>
            <a:off x="1126300" y="3431100"/>
            <a:ext cx="51288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https://reviewediting.files.wordpress.com/2012/07/contents.jpg</a:t>
            </a:r>
            <a:endParaRPr sz="1200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Shape 217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Picture Scope</a:t>
            </a:r>
            <a:endParaRPr dirty="0"/>
          </a:p>
        </p:txBody>
      </p:sp>
      <p:sp>
        <p:nvSpPr>
          <p:cNvPr id="2180" name="Shape 218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Boosting recommendations from the long tail of the Amazon product dataset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181" name="Shape 218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 dirty="0"/>
          </a:p>
        </p:txBody>
      </p:sp>
      <p:pic>
        <p:nvPicPr>
          <p:cNvPr id="2182" name="Shape 2182" descr="Long Tail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900" y="1734275"/>
            <a:ext cx="5321376" cy="312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Shape 218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 dirty="0"/>
          </a:p>
        </p:txBody>
      </p:sp>
      <p:sp>
        <p:nvSpPr>
          <p:cNvPr id="2188" name="Shape 218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 dirty="0"/>
          </a:p>
        </p:txBody>
      </p:sp>
      <p:pic>
        <p:nvPicPr>
          <p:cNvPr id="2189" name="Shape 2189" descr="Screen Shot 2016-11-13 at 10.42.04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50" y="1042925"/>
            <a:ext cx="4073499" cy="29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0" name="Shape 2190" descr="Screen Shot 2016-11-13 at 10.38.23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2850" y="1068475"/>
            <a:ext cx="4635625" cy="280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1" name="Shape 2191"/>
          <p:cNvSpPr txBox="1"/>
          <p:nvPr/>
        </p:nvSpPr>
        <p:spPr>
          <a:xfrm>
            <a:off x="389575" y="3928025"/>
            <a:ext cx="57618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Online shopping has been a growing trend for over the past decade</a:t>
            </a:r>
            <a:endParaRPr sz="18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Shape 219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Motivation cont’d 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7" name="Shape 2197"/>
          <p:cNvSpPr txBox="1">
            <a:spLocks noGrp="1"/>
          </p:cNvSpPr>
          <p:nvPr>
            <p:ph type="body" idx="1"/>
          </p:nvPr>
        </p:nvSpPr>
        <p:spPr>
          <a:xfrm>
            <a:off x="311700" y="1467450"/>
            <a:ext cx="8520600" cy="24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Rich get richer concept, popular products get recommended more, while some products get lost in the Long Tail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Helps some of the amazing, yet not so popular products to reach the head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Different products and diverse options for users to choose from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198" name="Shape 219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84</a:t>
            </a:fld>
            <a:endParaRPr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Shape 220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Description</a:t>
            </a:r>
            <a:endParaRPr dirty="0"/>
          </a:p>
        </p:txBody>
      </p:sp>
      <p:sp>
        <p:nvSpPr>
          <p:cNvPr id="2204" name="Shape 220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Data Source: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Amazon product reviews: 1996 to 2014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Volume: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Metadata: 3.1GB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Several categories combined: 12GB containing 140 million reviews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Raw data feature set: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333332"/>
              </a:buClr>
              <a:buSzPts val="1800"/>
              <a:buFont typeface="Arial"/>
              <a:buChar char="○"/>
            </a:pPr>
            <a:r>
              <a:rPr lang="en" sz="1800" b="1">
                <a:solidFill>
                  <a:srgbClr val="33333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en" sz="1800">
                <a:solidFill>
                  <a:srgbClr val="33333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: productID, title, description, related, categories</a:t>
            </a:r>
            <a:endParaRPr sz="1800" dirty="0">
              <a:solidFill>
                <a:srgbClr val="33333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>
              <a:spcBef>
                <a:spcPts val="0"/>
              </a:spcBef>
              <a:spcAft>
                <a:spcPts val="0"/>
              </a:spcAft>
              <a:buClr>
                <a:srgbClr val="333332"/>
              </a:buClr>
              <a:buSzPts val="1800"/>
              <a:buFont typeface="Arial"/>
              <a:buChar char="○"/>
            </a:pPr>
            <a:r>
              <a:rPr lang="en" sz="1800" b="1">
                <a:solidFill>
                  <a:srgbClr val="33333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Ratings data</a:t>
            </a:r>
            <a:r>
              <a:rPr lang="en" sz="1800">
                <a:solidFill>
                  <a:srgbClr val="33333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: userID, productID, ratings, timestamp </a:t>
            </a:r>
            <a:endParaRPr sz="1800" dirty="0">
              <a:solidFill>
                <a:srgbClr val="33333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333332"/>
              </a:buClr>
              <a:buSzPts val="1800"/>
              <a:buFont typeface="Arial"/>
              <a:buChar char="○"/>
            </a:pPr>
            <a:r>
              <a:rPr lang="en" sz="1800" b="1">
                <a:solidFill>
                  <a:srgbClr val="33333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Review data</a:t>
            </a:r>
            <a:r>
              <a:rPr lang="en" sz="1800">
                <a:solidFill>
                  <a:srgbClr val="33333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: reviewerID, productID, helpful, overall,                                 summary, unixReviewTime</a:t>
            </a:r>
            <a:endParaRPr sz="1800" dirty="0">
              <a:solidFill>
                <a:srgbClr val="33333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[3] http://www.an2software.com/website/images/data_abstraction_synch.png</a:t>
            </a:r>
            <a:endParaRPr sz="1200" dirty="0">
              <a:solidFill>
                <a:srgbClr val="33333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33333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205" name="Shape 220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85</a:t>
            </a:fld>
            <a:endParaRPr dirty="0"/>
          </a:p>
        </p:txBody>
      </p:sp>
      <p:pic>
        <p:nvPicPr>
          <p:cNvPr id="2206" name="Shape 2206" descr="Screen Shot 2016-11-15 at 10.43.49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6320" y="-5"/>
            <a:ext cx="2327675" cy="174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Shape 221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and Algorithms Used </a:t>
            </a:r>
            <a:endParaRPr dirty="0"/>
          </a:p>
        </p:txBody>
      </p:sp>
      <p:sp>
        <p:nvSpPr>
          <p:cNvPr id="2212" name="Shape 2212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Spark SQL</a:t>
            </a:r>
            <a:endParaRPr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Partitioning (Elbow method for finding the threshold)</a:t>
            </a:r>
            <a:endParaRPr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Feature Engineering</a:t>
            </a:r>
            <a:endParaRPr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Spark MlLib library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TF-IDF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K- means</a:t>
            </a:r>
            <a:endParaRPr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Item-item filtering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Numpy , Matplotlib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3" name="Shape 221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86</a:t>
            </a:fld>
            <a:endParaRPr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Shape 22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</a:t>
            </a:r>
            <a:endParaRPr dirty="0"/>
          </a:p>
        </p:txBody>
      </p:sp>
      <p:sp>
        <p:nvSpPr>
          <p:cNvPr id="2219" name="Shape 221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87</a:t>
            </a:fld>
            <a:endParaRPr dirty="0"/>
          </a:p>
        </p:txBody>
      </p:sp>
      <p:pic>
        <p:nvPicPr>
          <p:cNvPr id="2220" name="Shape 2220" descr="Screen Shot 2016-12-18 at 11.12.42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25" y="933025"/>
            <a:ext cx="8841901" cy="29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Shape 2225"/>
          <p:cNvSpPr txBox="1">
            <a:spLocks noGrp="1"/>
          </p:cNvSpPr>
          <p:nvPr>
            <p:ph type="title"/>
          </p:nvPr>
        </p:nvSpPr>
        <p:spPr>
          <a:xfrm>
            <a:off x="311700" y="3971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Methods: Calculating the long tail</a:t>
            </a:r>
            <a:endParaRPr dirty="0"/>
          </a:p>
        </p:txBody>
      </p:sp>
      <p:sp>
        <p:nvSpPr>
          <p:cNvPr id="2226" name="Shape 2226"/>
          <p:cNvSpPr txBox="1">
            <a:spLocks noGrp="1"/>
          </p:cNvSpPr>
          <p:nvPr>
            <p:ph type="body" idx="1"/>
          </p:nvPr>
        </p:nvSpPr>
        <p:spPr>
          <a:xfrm>
            <a:off x="311700" y="1511925"/>
            <a:ext cx="8520600" cy="30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Find popularity index of each product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Popularity index = rating frequency of each product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Use elbow method to find long tail threshold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Classify products as head or tail based on a threshold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Shape 222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88</a:t>
            </a:fld>
            <a:endParaRPr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Shape 223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Methods: Finding similar products</a:t>
            </a:r>
            <a:endParaRPr dirty="0"/>
          </a:p>
        </p:txBody>
      </p:sp>
      <p:sp>
        <p:nvSpPr>
          <p:cNvPr id="2233" name="Shape 223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Categorized Amazon Dataset : Books, Electronics, Video Games etc. 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Our long tail recommendations algorithm is run category-wise for better recommendations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First level filtering : Find products in the same sub-category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Approach</a:t>
            </a:r>
            <a:r>
              <a:rPr lang="en" b="1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	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TF-IDF on category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K-Means clustering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Get the feature vector of each product.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4" name="Shape 223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89</a:t>
            </a:fld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Shape 16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Collaborative Filtering  </a:t>
            </a:r>
            <a:endParaRPr dirty="0"/>
          </a:p>
        </p:txBody>
      </p:sp>
      <p:pic>
        <p:nvPicPr>
          <p:cNvPr id="1683" name="Shape 16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300" y="3246200"/>
            <a:ext cx="6629400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4" name="Shape 16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5975" y="1231950"/>
            <a:ext cx="497205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Shape 223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Methods: Recommendation</a:t>
            </a:r>
            <a:endParaRPr dirty="0"/>
          </a:p>
        </p:txBody>
      </p:sp>
      <p:sp>
        <p:nvSpPr>
          <p:cNvPr id="2240" name="Shape 2240"/>
          <p:cNvSpPr txBox="1">
            <a:spLocks noGrp="1"/>
          </p:cNvSpPr>
          <p:nvPr>
            <p:ph type="body" idx="1"/>
          </p:nvPr>
        </p:nvSpPr>
        <p:spPr>
          <a:xfrm>
            <a:off x="311700" y="1017800"/>
            <a:ext cx="8520600" cy="38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Choose  a target popular item, say alpha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Find cluster containing alpha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Second level filtering: find items most similar to alpha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/>
              <a:t>	</a:t>
            </a:r>
            <a:r>
              <a:rPr lang="en"/>
              <a:t>TF-IDF on description 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Cosine similarity</a:t>
            </a:r>
            <a:endParaRPr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Similarity threshold 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Recommend items </a:t>
            </a:r>
            <a:endParaRPr dirty="0"/>
          </a:p>
        </p:txBody>
      </p:sp>
      <p:sp>
        <p:nvSpPr>
          <p:cNvPr id="2241" name="Shape 224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90</a:t>
            </a:fld>
            <a:endParaRPr dirty="0"/>
          </a:p>
        </p:txBody>
      </p:sp>
      <p:pic>
        <p:nvPicPr>
          <p:cNvPr id="2242" name="Shape 2242" descr="cosinesi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9925" y="2616850"/>
            <a:ext cx="2738800" cy="80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3" name="Shape 2243" descr="simthre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7519" y="3748850"/>
            <a:ext cx="27388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4" name="Shape 2244" descr="tfidf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3725" y="2255800"/>
            <a:ext cx="2437450" cy="3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5" name="Shape 2245"/>
          <p:cNvSpPr txBox="1"/>
          <p:nvPr/>
        </p:nvSpPr>
        <p:spPr>
          <a:xfrm>
            <a:off x="3823700" y="4279600"/>
            <a:ext cx="24375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Cosine similarity &gt; threshold</a:t>
            </a:r>
            <a:endParaRPr dirty="0"/>
          </a:p>
        </p:txBody>
      </p:sp>
      <p:sp>
        <p:nvSpPr>
          <p:cNvPr id="2246" name="Shape 2246"/>
          <p:cNvSpPr/>
          <p:nvPr/>
        </p:nvSpPr>
        <p:spPr>
          <a:xfrm>
            <a:off x="1511925" y="2519875"/>
            <a:ext cx="163200" cy="237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7" name="Shape 2247"/>
          <p:cNvSpPr/>
          <p:nvPr/>
        </p:nvSpPr>
        <p:spPr>
          <a:xfrm>
            <a:off x="1511925" y="3281875"/>
            <a:ext cx="163200" cy="237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8" name="Shape 2248"/>
          <p:cNvSpPr/>
          <p:nvPr/>
        </p:nvSpPr>
        <p:spPr>
          <a:xfrm>
            <a:off x="1511925" y="4120075"/>
            <a:ext cx="163200" cy="237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Shape 225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Results/Evaluation</a:t>
            </a:r>
            <a:endParaRPr dirty="0"/>
          </a:p>
        </p:txBody>
      </p:sp>
      <p:sp>
        <p:nvSpPr>
          <p:cNvPr id="2254" name="Shape 225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Head and tail products for  the category, Books.</a:t>
            </a:r>
            <a:endParaRPr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Threshold defined on the basis of popularity-index to </a:t>
            </a:r>
            <a:endParaRPr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       segregate head and tail products</a:t>
            </a:r>
            <a:endParaRPr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5" name="Shape 225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91</a:t>
            </a:fld>
            <a:endParaRPr dirty="0"/>
          </a:p>
        </p:txBody>
      </p:sp>
      <p:pic>
        <p:nvPicPr>
          <p:cNvPr id="2256" name="Shape 2256" descr="Long Tai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7400" y="1132225"/>
            <a:ext cx="4522525" cy="261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Shape 226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Results/Evaluation contd.</a:t>
            </a:r>
            <a:endParaRPr dirty="0"/>
          </a:p>
        </p:txBody>
      </p:sp>
      <p:sp>
        <p:nvSpPr>
          <p:cNvPr id="2262" name="Shape 2262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									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				                 							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		                    -------------&gt;	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  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Tail product recommendations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         		</a:t>
            </a:r>
            <a:endParaRPr dirty="0"/>
          </a:p>
        </p:txBody>
      </p:sp>
      <p:sp>
        <p:nvSpPr>
          <p:cNvPr id="2263" name="Shape 226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92</a:t>
            </a:fld>
            <a:endParaRPr dirty="0"/>
          </a:p>
        </p:txBody>
      </p:sp>
      <p:pic>
        <p:nvPicPr>
          <p:cNvPr id="2264" name="Shape 2264" descr="Zoombini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250" y="1534675"/>
            <a:ext cx="1808350" cy="180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5" name="Shape 2265" descr="AmericanCivilWar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5300" y="1353475"/>
            <a:ext cx="2063771" cy="180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6" name="Shape 2266" descr="ScoobyDoo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2625" y="1975375"/>
            <a:ext cx="2140229" cy="180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7" name="Shape 2267" descr="AmericaRock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5675" y="3155825"/>
            <a:ext cx="2140225" cy="172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Shape 227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 dirty="0"/>
          </a:p>
        </p:txBody>
      </p:sp>
      <p:sp>
        <p:nvSpPr>
          <p:cNvPr id="2273" name="Shape 2273"/>
          <p:cNvSpPr txBox="1">
            <a:spLocks noGrp="1"/>
          </p:cNvSpPr>
          <p:nvPr>
            <p:ph type="body" idx="1"/>
          </p:nvPr>
        </p:nvSpPr>
        <p:spPr>
          <a:xfrm>
            <a:off x="311700" y="696675"/>
            <a:ext cx="8520600" cy="3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Long tail products are somewhere lost in the huge pile of products but with proper recommendation they can be made popular</a:t>
            </a:r>
            <a:endParaRPr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Coarse-level clustering of products based on category</a:t>
            </a:r>
            <a:endParaRPr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Product description was considered necessary for recommendation</a:t>
            </a:r>
            <a:endParaRPr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Also generic description like “Brand new product” tend get high similarity resulting in noise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This is avoided by removing stopwords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This form of recommendation provides users with a diverse set of options for the products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items in related field were in head while most similar products were in tail.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</p:txBody>
      </p:sp>
      <p:sp>
        <p:nvSpPr>
          <p:cNvPr id="2274" name="Shape 227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93</a:t>
            </a:fld>
            <a:endParaRPr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Shape 227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 dirty="0"/>
          </a:p>
        </p:txBody>
      </p:sp>
      <p:sp>
        <p:nvSpPr>
          <p:cNvPr id="2280" name="Shape 2280"/>
          <p:cNvSpPr txBox="1">
            <a:spLocks noGrp="1"/>
          </p:cNvSpPr>
          <p:nvPr>
            <p:ph type="body" idx="1"/>
          </p:nvPr>
        </p:nvSpPr>
        <p:spPr>
          <a:xfrm>
            <a:off x="311700" y="902250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 products were segregated into Head and Tail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products are coarsely clustered based on categories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Product similarities were found by doing a cosine similarity on product description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similarity was then used for recommending tail products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Long tail recommendation recommended most similar products from head and tail.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281" name="Shape 228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94</a:t>
            </a:fld>
            <a:endParaRPr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Shape 228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 dirty="0"/>
          </a:p>
        </p:txBody>
      </p:sp>
      <p:sp>
        <p:nvSpPr>
          <p:cNvPr id="2287" name="Shape 228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http://infolab.stanford.edu/~ullman/mmds/ch9.pdf</a:t>
            </a:r>
            <a:endParaRPr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http://jmcauley.ucsd.edu/data/amazon/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The Long Tail of Recommender Systems and How to Leverage It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https://www.researchgate.net/profile/Diego_Peluffo/publication/286926602/figure/fig1/AS:306935011266560@1450190417862/Figure-1-Dimensionality-reduction-effect-over-a-Swiss-roll-manifold-Resultant-embedded.png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http://dataconomy.com/an-introduction-to-recommendation-engines/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https://i-msdn.sec.s-msft.com/dynimg/IC848332.jpeg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288" name="Shape 228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95</a:t>
            </a:fld>
            <a:endParaRPr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Shape 229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94" name="Shape 229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295" name="Shape 229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96</a:t>
            </a:fld>
            <a:endParaRPr dirty="0"/>
          </a:p>
        </p:txBody>
      </p:sp>
      <p:pic>
        <p:nvPicPr>
          <p:cNvPr id="2296" name="Shape 2296" descr="Screen Shot 2016-11-15 at 12.56.55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1" name="Shape 2301"/>
          <p:cNvGrpSpPr/>
          <p:nvPr/>
        </p:nvGrpSpPr>
        <p:grpSpPr>
          <a:xfrm>
            <a:off x="331347" y="25253"/>
            <a:ext cx="8523380" cy="5069831"/>
            <a:chOff x="305069" y="25253"/>
            <a:chExt cx="8523380" cy="5069831"/>
          </a:xfrm>
        </p:grpSpPr>
        <p:pic>
          <p:nvPicPr>
            <p:cNvPr id="2302" name="Shape 2302"/>
            <p:cNvPicPr preferRelativeResize="0"/>
            <p:nvPr/>
          </p:nvPicPr>
          <p:blipFill rotWithShape="1">
            <a:blip r:embed="rId3">
              <a:alphaModFix/>
            </a:blip>
            <a:srcRect l="18905" t="34026" r="2712" b="33049"/>
            <a:stretch/>
          </p:blipFill>
          <p:spPr>
            <a:xfrm>
              <a:off x="305070" y="25253"/>
              <a:ext cx="6857977" cy="1693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3" name="Shape 2303"/>
            <p:cNvPicPr preferRelativeResize="0"/>
            <p:nvPr/>
          </p:nvPicPr>
          <p:blipFill rotWithShape="1">
            <a:blip r:embed="rId4">
              <a:alphaModFix/>
            </a:blip>
            <a:srcRect l="19203" t="43337" r="2414" b="23738"/>
            <a:stretch/>
          </p:blipFill>
          <p:spPr>
            <a:xfrm>
              <a:off x="305069" y="1713435"/>
              <a:ext cx="6857977" cy="1693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4" name="Shape 2304"/>
            <p:cNvPicPr preferRelativeResize="0"/>
            <p:nvPr/>
          </p:nvPicPr>
          <p:blipFill rotWithShape="1">
            <a:blip r:embed="rId5">
              <a:alphaModFix/>
            </a:blip>
            <a:srcRect l="19272" t="38937" r="2827" b="28139"/>
            <a:stretch/>
          </p:blipFill>
          <p:spPr>
            <a:xfrm>
              <a:off x="326095" y="3401634"/>
              <a:ext cx="6815901" cy="1693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5" name="Shape 2305"/>
            <p:cNvPicPr preferRelativeResize="0"/>
            <p:nvPr/>
          </p:nvPicPr>
          <p:blipFill rotWithShape="1">
            <a:blip r:embed="rId6">
              <a:alphaModFix/>
            </a:blip>
            <a:srcRect l="78250" t="43436" r="2835" b="23639"/>
            <a:stretch/>
          </p:blipFill>
          <p:spPr>
            <a:xfrm>
              <a:off x="7142008" y="25253"/>
              <a:ext cx="1654873" cy="1693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6" name="Shape 2306"/>
            <p:cNvPicPr preferRelativeResize="0"/>
            <p:nvPr/>
          </p:nvPicPr>
          <p:blipFill rotWithShape="1">
            <a:blip r:embed="rId6">
              <a:alphaModFix/>
            </a:blip>
            <a:srcRect l="59092" t="43436" r="21994" b="23639"/>
            <a:stretch/>
          </p:blipFill>
          <p:spPr>
            <a:xfrm>
              <a:off x="7173576" y="1713435"/>
              <a:ext cx="1654873" cy="1693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7" name="Shape 2307"/>
            <p:cNvPicPr preferRelativeResize="0"/>
            <p:nvPr/>
          </p:nvPicPr>
          <p:blipFill rotWithShape="1">
            <a:blip r:embed="rId6">
              <a:alphaModFix/>
            </a:blip>
            <a:srcRect l="39538" t="43436" r="42188" b="23639"/>
            <a:stretch/>
          </p:blipFill>
          <p:spPr>
            <a:xfrm>
              <a:off x="7159527" y="3370079"/>
              <a:ext cx="1598800" cy="16934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08" name="Shape 2308"/>
          <p:cNvSpPr/>
          <p:nvPr/>
        </p:nvSpPr>
        <p:spPr>
          <a:xfrm>
            <a:off x="0" y="4200"/>
            <a:ext cx="9108900" cy="5112000"/>
          </a:xfrm>
          <a:prstGeom prst="rect">
            <a:avLst/>
          </a:prstGeom>
          <a:solidFill>
            <a:srgbClr val="FFFFFF">
              <a:alpha val="84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09" name="Shape 2309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Recommendation System on Amazon Music Reviews</a:t>
            </a:r>
            <a:endParaRPr sz="3600" dirty="0"/>
          </a:p>
        </p:txBody>
      </p:sp>
      <p:sp>
        <p:nvSpPr>
          <p:cNvPr id="2310" name="Shape 2310"/>
          <p:cNvSpPr txBox="1">
            <a:spLocks noGrp="1"/>
          </p:cNvSpPr>
          <p:nvPr>
            <p:ph type="subTitle" idx="1"/>
          </p:nvPr>
        </p:nvSpPr>
        <p:spPr>
          <a:xfrm>
            <a:off x="5403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Han Li, Luping Su, Jiewen Zheng</a:t>
            </a:r>
            <a:endParaRPr b="1" dirty="0"/>
          </a:p>
        </p:txBody>
      </p:sp>
      <p:pic>
        <p:nvPicPr>
          <p:cNvPr id="2311" name="Shape 23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7375" y="2755775"/>
            <a:ext cx="1574600" cy="15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Shape 2316"/>
          <p:cNvSpPr txBox="1">
            <a:spLocks noGrp="1"/>
          </p:cNvSpPr>
          <p:nvPr>
            <p:ph type="title"/>
          </p:nvPr>
        </p:nvSpPr>
        <p:spPr>
          <a:xfrm>
            <a:off x="1593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</a:t>
            </a:r>
            <a:endParaRPr dirty="0"/>
          </a:p>
        </p:txBody>
      </p:sp>
      <p:sp>
        <p:nvSpPr>
          <p:cNvPr id="2317" name="Shape 2317"/>
          <p:cNvSpPr txBox="1">
            <a:spLocks noGrp="1"/>
          </p:cNvSpPr>
          <p:nvPr>
            <p:ph type="body" idx="1"/>
          </p:nvPr>
        </p:nvSpPr>
        <p:spPr>
          <a:xfrm>
            <a:off x="311700" y="1006525"/>
            <a:ext cx="8520600" cy="38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Big Picture Scope and Motivation Review</a:t>
            </a:r>
            <a:endParaRPr sz="2400" b="1" dirty="0"/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Data and Tool Description</a:t>
            </a:r>
            <a:endParaRPr sz="2400" b="1" dirty="0"/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Methods Implementation Overview</a:t>
            </a:r>
            <a:endParaRPr sz="2400" b="1" dirty="0"/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Methods and Results Analyses</a:t>
            </a:r>
            <a:endParaRPr sz="2400" b="1" dirty="0"/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Conclusions</a:t>
            </a:r>
            <a:endParaRPr sz="2400" b="1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Shape 2322"/>
          <p:cNvSpPr txBox="1">
            <a:spLocks noGrp="1"/>
          </p:cNvSpPr>
          <p:nvPr>
            <p:ph type="title"/>
          </p:nvPr>
        </p:nvSpPr>
        <p:spPr>
          <a:xfrm>
            <a:off x="83100" y="64025"/>
            <a:ext cx="896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Picture Scope and Motivation Review</a:t>
            </a:r>
            <a:endParaRPr dirty="0"/>
          </a:p>
        </p:txBody>
      </p:sp>
      <p:sp>
        <p:nvSpPr>
          <p:cNvPr id="2323" name="Shape 2323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7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What does recommendation system (RSs) do?</a:t>
            </a:r>
            <a:endParaRPr sz="2000" b="1" dirty="0"/>
          </a:p>
          <a:p>
            <a:pPr marL="457200" lvl="0" indent="-342900" algn="just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RSs consist of algorithms and techniques which are used to provide suggestions for items that most likely of interest to a particular user.</a:t>
            </a:r>
            <a:endParaRPr dirty="0"/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b="1"/>
              <a:t>For e-commerce business:</a:t>
            </a:r>
            <a:endParaRPr sz="2000" b="1" dirty="0"/>
          </a:p>
          <a:p>
            <a:pPr marL="457200" lvl="0" indent="-342900" algn="just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Cope with the </a:t>
            </a:r>
            <a:r>
              <a:rPr lang="en" i="1"/>
              <a:t>long tail problem</a:t>
            </a:r>
            <a:r>
              <a:rPr lang="en"/>
              <a:t>.</a:t>
            </a:r>
            <a:endParaRPr dirty="0"/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b="1"/>
              <a:t>For users:</a:t>
            </a:r>
            <a:endParaRPr sz="2000" b="1" dirty="0"/>
          </a:p>
          <a:p>
            <a:pPr marL="457200" lvl="0" indent="-342900" algn="just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Overwhelmed by large number of items, need to be guided.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7889</Words>
  <Application>Microsoft Office PowerPoint</Application>
  <PresentationFormat>On-screen Show (16:9)</PresentationFormat>
  <Paragraphs>1458</Paragraphs>
  <Slides>175</Slides>
  <Notes>175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175</vt:i4>
      </vt:variant>
    </vt:vector>
  </HeadingPairs>
  <TitlesOfParts>
    <vt:vector size="196" baseType="lpstr">
      <vt:lpstr>Arial</vt:lpstr>
      <vt:lpstr>Trebuchet MS</vt:lpstr>
      <vt:lpstr>Proxima Nova</vt:lpstr>
      <vt:lpstr>Calibri</vt:lpstr>
      <vt:lpstr>Average</vt:lpstr>
      <vt:lpstr>Times New Roman</vt:lpstr>
      <vt:lpstr>Amatic SC</vt:lpstr>
      <vt:lpstr>Source Code Pro</vt:lpstr>
      <vt:lpstr>Raleway</vt:lpstr>
      <vt:lpstr>Alfa Slab One</vt:lpstr>
      <vt:lpstr>Courier New</vt:lpstr>
      <vt:lpstr>Roboto</vt:lpstr>
      <vt:lpstr>Oswald</vt:lpstr>
      <vt:lpstr>Noto Sans Symbols</vt:lpstr>
      <vt:lpstr>Simple Light</vt:lpstr>
      <vt:lpstr>Gameday</vt:lpstr>
      <vt:lpstr>Facet</vt:lpstr>
      <vt:lpstr>Office Theme</vt:lpstr>
      <vt:lpstr>Office Theme</vt:lpstr>
      <vt:lpstr>Geometric</vt:lpstr>
      <vt:lpstr>Slate</vt:lpstr>
      <vt:lpstr> BLUE MANGOES </vt:lpstr>
      <vt:lpstr>MUSIC RECOMMENDATION SYSTEM</vt:lpstr>
      <vt:lpstr>PowerPoint Presentation</vt:lpstr>
      <vt:lpstr>PowerPoint Presentation</vt:lpstr>
      <vt:lpstr>Dataset Description</vt:lpstr>
      <vt:lpstr>Project Pipeline</vt:lpstr>
      <vt:lpstr>Collaborative Filtering</vt:lpstr>
      <vt:lpstr>Collaborative Filtering </vt:lpstr>
      <vt:lpstr>Results - Collaborative Filtering  </vt:lpstr>
      <vt:lpstr>Content Based Recommendation</vt:lpstr>
      <vt:lpstr>Content Based Recommendation </vt:lpstr>
      <vt:lpstr>Content Based Recommendation </vt:lpstr>
      <vt:lpstr>Results - Content Based Filtering</vt:lpstr>
      <vt:lpstr>Visualizations and Trend Analysis </vt:lpstr>
      <vt:lpstr>Visualizations and Trend Analysis  </vt:lpstr>
      <vt:lpstr>Team Work </vt:lpstr>
      <vt:lpstr>Conclusion</vt:lpstr>
      <vt:lpstr>THANK YOU </vt:lpstr>
      <vt:lpstr>Audio Source Separation Using Neural Networks</vt:lpstr>
      <vt:lpstr>Overview</vt:lpstr>
      <vt:lpstr>PowerPoint Presentation</vt:lpstr>
      <vt:lpstr>Feature Vector</vt:lpstr>
      <vt:lpstr>Method: LSTM Network</vt:lpstr>
      <vt:lpstr>PowerPoint Presentation</vt:lpstr>
      <vt:lpstr>Results</vt:lpstr>
      <vt:lpstr>PowerPoint Presentation</vt:lpstr>
      <vt:lpstr>Discussion</vt:lpstr>
      <vt:lpstr>Conclusion</vt:lpstr>
      <vt:lpstr>D-Company</vt:lpstr>
      <vt:lpstr>Authorship Attribution:  Comparison between Spark and Hadoop Map Reduce</vt:lpstr>
      <vt:lpstr>Big Picture Scope</vt:lpstr>
      <vt:lpstr>Big Picture Scope Cont’d.</vt:lpstr>
      <vt:lpstr>Motivation</vt:lpstr>
      <vt:lpstr>Data Description</vt:lpstr>
      <vt:lpstr>Methods Used</vt:lpstr>
      <vt:lpstr>PowerPoint Presentation</vt:lpstr>
      <vt:lpstr>Different challenges in implementations</vt:lpstr>
      <vt:lpstr>Specific Experiments / Analyses Conducted</vt:lpstr>
      <vt:lpstr>Results - Performance</vt:lpstr>
      <vt:lpstr>Results - Performance</vt:lpstr>
      <vt:lpstr>Discussion</vt:lpstr>
      <vt:lpstr>Conclusion</vt:lpstr>
      <vt:lpstr>References</vt:lpstr>
      <vt:lpstr>Thank you !!!</vt:lpstr>
      <vt:lpstr> Analysing Yelp Data Using Spark  Data Crunchers</vt:lpstr>
      <vt:lpstr>Big Picture Scope</vt:lpstr>
      <vt:lpstr>Motivation</vt:lpstr>
      <vt:lpstr>Yelp DataSet Description</vt:lpstr>
      <vt:lpstr>Methods</vt:lpstr>
      <vt:lpstr>Specific Experiments / Methods:</vt:lpstr>
      <vt:lpstr>Specific Experiments / Methods:</vt:lpstr>
      <vt:lpstr>Specific Experiments / Methods:</vt:lpstr>
      <vt:lpstr>Results &amp; Discussion</vt:lpstr>
      <vt:lpstr>Clustering </vt:lpstr>
      <vt:lpstr>Predicting Ratings from review text</vt:lpstr>
      <vt:lpstr>Graph Analytics </vt:lpstr>
      <vt:lpstr>Conclusion</vt:lpstr>
      <vt:lpstr>References</vt:lpstr>
      <vt:lpstr>Thank You</vt:lpstr>
      <vt:lpstr>Deep Divers</vt:lpstr>
      <vt:lpstr> Airline Delay Prediction</vt:lpstr>
      <vt:lpstr>Big Picture Scope</vt:lpstr>
      <vt:lpstr>Why should we care?</vt:lpstr>
      <vt:lpstr>Data</vt:lpstr>
      <vt:lpstr>Analysis: Effect of month of the year</vt:lpstr>
      <vt:lpstr>Analysis: Effect of Hour of the day</vt:lpstr>
      <vt:lpstr>Methods- Part 1- Preprocessing </vt:lpstr>
      <vt:lpstr>Methods-Part1 : Models</vt:lpstr>
      <vt:lpstr>PowerPoint Presentation</vt:lpstr>
      <vt:lpstr>PowerPoint Presentation</vt:lpstr>
      <vt:lpstr>Methods-Part2 : Preprocessing &amp; Models</vt:lpstr>
      <vt:lpstr>PowerPoint Presentation</vt:lpstr>
      <vt:lpstr>PowerPoint Presentation</vt:lpstr>
      <vt:lpstr>Streaming Data</vt:lpstr>
      <vt:lpstr>Streaming Flow</vt:lpstr>
      <vt:lpstr>Conclusion</vt:lpstr>
      <vt:lpstr>References</vt:lpstr>
      <vt:lpstr>Thank You!</vt:lpstr>
      <vt:lpstr>BREAK</vt:lpstr>
      <vt:lpstr>Long Tail Recommendations using Amazon Product Dataset</vt:lpstr>
      <vt:lpstr>Table of Contents </vt:lpstr>
      <vt:lpstr>Big Picture Scope</vt:lpstr>
      <vt:lpstr>Motivation</vt:lpstr>
      <vt:lpstr>Motivation cont’d  </vt:lpstr>
      <vt:lpstr>Data Description</vt:lpstr>
      <vt:lpstr>Tools and Algorithms Used </vt:lpstr>
      <vt:lpstr>Workflow</vt:lpstr>
      <vt:lpstr>Methods: Calculating the long tail</vt:lpstr>
      <vt:lpstr>Methods: Finding similar products</vt:lpstr>
      <vt:lpstr>Methods: Recommendation</vt:lpstr>
      <vt:lpstr>Results/Evaluation</vt:lpstr>
      <vt:lpstr>Results/Evaluation contd.</vt:lpstr>
      <vt:lpstr>Discussion</vt:lpstr>
      <vt:lpstr>Conclusion</vt:lpstr>
      <vt:lpstr>References</vt:lpstr>
      <vt:lpstr>PowerPoint Presentation</vt:lpstr>
      <vt:lpstr>Recommendation System on Amazon Music Reviews</vt:lpstr>
      <vt:lpstr>Layout</vt:lpstr>
      <vt:lpstr>Big Picture Scope and Motivation Review</vt:lpstr>
      <vt:lpstr>Data and Tool Description</vt:lpstr>
      <vt:lpstr>Methods Implementation Overview</vt:lpstr>
      <vt:lpstr>Methods:  Global Average</vt:lpstr>
      <vt:lpstr>Methods: CF Latent Factor</vt:lpstr>
      <vt:lpstr>Methods: CF item-item</vt:lpstr>
      <vt:lpstr>Methods: CF item-item</vt:lpstr>
      <vt:lpstr>Methods: ensemble model</vt:lpstr>
      <vt:lpstr>Methods: ensemble model</vt:lpstr>
      <vt:lpstr>Methods: hybrid filtering </vt:lpstr>
      <vt:lpstr>Methods: hybrid filtering</vt:lpstr>
      <vt:lpstr>Methods: hybrid filtering</vt:lpstr>
      <vt:lpstr>Methods: hybrid filtering</vt:lpstr>
      <vt:lpstr>Methods: Link Analysis - PPR</vt:lpstr>
      <vt:lpstr>Methods: Link Analysis --PPR</vt:lpstr>
      <vt:lpstr>Methods: Link Analysis --PPR</vt:lpstr>
      <vt:lpstr>Conclusions</vt:lpstr>
      <vt:lpstr>Thank you!</vt:lpstr>
      <vt:lpstr>  Reference</vt:lpstr>
      <vt:lpstr>Real-time Internet traffic classification  using Apache Spark platform</vt:lpstr>
      <vt:lpstr>PowerPoint Presentation</vt:lpstr>
      <vt:lpstr>PowerPoint Presentation</vt:lpstr>
      <vt:lpstr>PowerPoint Presentation</vt:lpstr>
      <vt:lpstr>PowerPoint Presentation</vt:lpstr>
      <vt:lpstr>DATA SOURCES AND VARIABLES</vt:lpstr>
      <vt:lpstr>PowerPoint Presentation</vt:lpstr>
      <vt:lpstr>PowerPoint Presentation</vt:lpstr>
      <vt:lpstr>PowerPoint Presentation</vt:lpstr>
      <vt:lpstr>        RESULTS/EVALUATION</vt:lpstr>
      <vt:lpstr>        RESULTS/EVALUATION</vt:lpstr>
      <vt:lpstr>DISCUSSION</vt:lpstr>
      <vt:lpstr>CONCLUSION</vt:lpstr>
      <vt:lpstr>REFERENCES</vt:lpstr>
      <vt:lpstr>THANK YOU</vt:lpstr>
      <vt:lpstr>Sentiment Analysis for  Streaming Data</vt:lpstr>
      <vt:lpstr>Big Picture Scope/ Motivation</vt:lpstr>
      <vt:lpstr>Data</vt:lpstr>
      <vt:lpstr>Methods</vt:lpstr>
      <vt:lpstr>Spark Streaming</vt:lpstr>
      <vt:lpstr>Preprocessing</vt:lpstr>
      <vt:lpstr>Sentiment Classification</vt:lpstr>
      <vt:lpstr>Dictionaries Used</vt:lpstr>
      <vt:lpstr>Dictionaries Used contd..</vt:lpstr>
      <vt:lpstr>Score Calculation</vt:lpstr>
      <vt:lpstr>Results</vt:lpstr>
      <vt:lpstr>Results</vt:lpstr>
      <vt:lpstr>Results</vt:lpstr>
      <vt:lpstr>Results</vt:lpstr>
      <vt:lpstr>Discussion</vt:lpstr>
      <vt:lpstr>Conclusions</vt:lpstr>
      <vt:lpstr>References</vt:lpstr>
      <vt:lpstr>PowerPoint Presentation</vt:lpstr>
      <vt:lpstr>Music Recommendation System</vt:lpstr>
      <vt:lpstr>Big Picture Scope </vt:lpstr>
      <vt:lpstr>Motivation</vt:lpstr>
      <vt:lpstr>Data Description</vt:lpstr>
      <vt:lpstr>Recommendation Approaches</vt:lpstr>
      <vt:lpstr>Team Work</vt:lpstr>
      <vt:lpstr>Content Based Filtering</vt:lpstr>
      <vt:lpstr> Pipeline</vt:lpstr>
      <vt:lpstr> Data Required</vt:lpstr>
      <vt:lpstr> Data Preprocessing</vt:lpstr>
      <vt:lpstr>Feature Selection</vt:lpstr>
      <vt:lpstr>Linear Regression Model</vt:lpstr>
      <vt:lpstr>Challenges</vt:lpstr>
      <vt:lpstr>Code Flow</vt:lpstr>
      <vt:lpstr>Results</vt:lpstr>
      <vt:lpstr>Collaborative Filtering and Mixed models</vt:lpstr>
      <vt:lpstr>Data Preprocessing</vt:lpstr>
      <vt:lpstr>Baseline Model</vt:lpstr>
      <vt:lpstr>Log-Scaling of Baseline Model</vt:lpstr>
      <vt:lpstr>Collaborative-filtering + Top-K Songs</vt:lpstr>
      <vt:lpstr>Collaborative-filtering + Association Rules </vt:lpstr>
      <vt:lpstr>Results</vt:lpstr>
      <vt:lpstr>Discussion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BLUE MANGOES </dc:title>
  <cp:lastModifiedBy>Sudeshna Pal</cp:lastModifiedBy>
  <cp:revision>1</cp:revision>
  <dcterms:modified xsi:type="dcterms:W3CDTF">2018-04-30T00:46:24Z</dcterms:modified>
</cp:coreProperties>
</file>